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9" r:id="rId1"/>
  </p:sldMasterIdLst>
  <p:notesMasterIdLst>
    <p:notesMasterId r:id="rId18"/>
  </p:notesMasterIdLst>
  <p:sldIdLst>
    <p:sldId id="331" r:id="rId2"/>
    <p:sldId id="257" r:id="rId3"/>
    <p:sldId id="264" r:id="rId4"/>
    <p:sldId id="294" r:id="rId5"/>
    <p:sldId id="298" r:id="rId6"/>
    <p:sldId id="300" r:id="rId7"/>
    <p:sldId id="333" r:id="rId8"/>
    <p:sldId id="337" r:id="rId9"/>
    <p:sldId id="304" r:id="rId10"/>
    <p:sldId id="303" r:id="rId11"/>
    <p:sldId id="334" r:id="rId12"/>
    <p:sldId id="336" r:id="rId13"/>
    <p:sldId id="332" r:id="rId14"/>
    <p:sldId id="309" r:id="rId15"/>
    <p:sldId id="318" r:id="rId16"/>
    <p:sldId id="32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09"/>
    <p:restoredTop sz="59673" autoAdjust="0"/>
  </p:normalViewPr>
  <p:slideViewPr>
    <p:cSldViewPr snapToGrid="0" snapToObjects="1">
      <p:cViewPr varScale="1">
        <p:scale>
          <a:sx n="62" d="100"/>
          <a:sy n="62" d="100"/>
        </p:scale>
        <p:origin x="1768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Buenos días. Muchas gracias por permitirme</a:t>
            </a:r>
            <a:r>
              <a:rPr lang="es-ES_tradnl" baseline="0" dirty="0"/>
              <a:t> mostraros nuestros resultados obtenidos utilizando la </a:t>
            </a:r>
            <a:r>
              <a:rPr lang="es-ES_tradnl" baseline="0" dirty="0" err="1"/>
              <a:t>valvula</a:t>
            </a:r>
            <a:r>
              <a:rPr lang="es-ES_tradnl" baseline="0" dirty="0"/>
              <a:t> </a:t>
            </a:r>
            <a:r>
              <a:rPr lang="es-ES_tradnl" baseline="0" dirty="0" err="1"/>
              <a:t>ituity</a:t>
            </a:r>
            <a:r>
              <a:rPr lang="es-ES_tradnl" baseline="0" dirty="0"/>
              <a:t> élite en pacientes sometidos a </a:t>
            </a:r>
            <a:r>
              <a:rPr lang="es-ES_tradnl" baseline="0" dirty="0" err="1"/>
              <a:t>cirugia</a:t>
            </a:r>
            <a:r>
              <a:rPr lang="es-ES_tradnl" baseline="0" dirty="0"/>
              <a:t> mitral concomitante.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C4129-24ED-1249-8904-0F950DEF9F28}" type="slidenum">
              <a:rPr lang="es-ES_tradnl" smtClean="0"/>
              <a:pPr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45763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Si hacemos </a:t>
            </a:r>
            <a:r>
              <a:rPr lang="es-ES" dirty="0" err="1"/>
              <a:t>click</a:t>
            </a:r>
            <a:r>
              <a:rPr lang="es-ES" baseline="0" dirty="0"/>
              <a:t> en ambas imágenes podemos observar el resultado de ambas implantaciones, con la curiosidad de la sombra </a:t>
            </a:r>
            <a:r>
              <a:rPr lang="es-ES" baseline="0" dirty="0" err="1"/>
              <a:t>ecogénica</a:t>
            </a:r>
            <a:r>
              <a:rPr lang="es-ES" baseline="0" dirty="0"/>
              <a:t> que produce el </a:t>
            </a:r>
            <a:r>
              <a:rPr lang="es-ES" baseline="0" dirty="0" err="1"/>
              <a:t>stent</a:t>
            </a:r>
            <a:r>
              <a:rPr lang="es-ES" baseline="0" dirty="0"/>
              <a:t> de la válvula </a:t>
            </a:r>
            <a:r>
              <a:rPr lang="es-ES" baseline="0" dirty="0" err="1"/>
              <a:t>intuity</a:t>
            </a:r>
            <a:r>
              <a:rPr lang="es-ES" baseline="0" dirty="0"/>
              <a:t>, y a la que es necesario acostumbrarse puesto que es una imagen dentro de la normalidad.</a:t>
            </a:r>
            <a:endParaRPr lang="es-E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(Leer diapositiva)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baseline="0" dirty="0"/>
              <a:t>En el eco previo al alta fueron constatados unos buenos resultados de gradientes medio y máximo.</a:t>
            </a:r>
          </a:p>
          <a:p>
            <a:endParaRPr lang="es-ES" baseline="0" dirty="0"/>
          </a:p>
          <a:p>
            <a:r>
              <a:rPr lang="es-ES" baseline="0" dirty="0"/>
              <a:t>Lo mismo sucede en el eco realizado durante el seguimiento, en el que la media de los gradientes medios obtenidos son similares a los publicados en las grandes series.</a:t>
            </a:r>
          </a:p>
          <a:p>
            <a:endParaRPr lang="es-ES" baseline="0" dirty="0"/>
          </a:p>
          <a:p>
            <a:r>
              <a:rPr lang="es-ES" baseline="0" dirty="0"/>
              <a:t>Tres pacientes fallecieron durante el seguimiento, 2 por endocarditis y uno por IC</a:t>
            </a:r>
          </a:p>
          <a:p>
            <a:r>
              <a:rPr lang="es-ES" baseline="0" dirty="0"/>
              <a:t>El resto se encontraban todos en clase funcional 1 o 2</a:t>
            </a:r>
            <a:endParaRPr lang="es-E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En centro B, fue</a:t>
            </a:r>
            <a:r>
              <a:rPr lang="es-ES" baseline="0" dirty="0"/>
              <a:t> posible comparar los resultados de los 8 pacientes a los que se les implanto una </a:t>
            </a:r>
            <a:r>
              <a:rPr lang="es-ES" baseline="0" dirty="0" err="1"/>
              <a:t>intuity</a:t>
            </a:r>
            <a:r>
              <a:rPr lang="es-ES" baseline="0" dirty="0"/>
              <a:t> y una </a:t>
            </a:r>
            <a:r>
              <a:rPr lang="es-ES" baseline="0" dirty="0" err="1"/>
              <a:t>bioprotesis</a:t>
            </a:r>
            <a:r>
              <a:rPr lang="es-ES" baseline="0" dirty="0"/>
              <a:t> mitral con todos aquellos a los que se les realizó implantación de dos </a:t>
            </a:r>
            <a:r>
              <a:rPr lang="es-ES" baseline="0" dirty="0" err="1"/>
              <a:t>valvulas</a:t>
            </a:r>
            <a:r>
              <a:rPr lang="es-ES" baseline="0" dirty="0"/>
              <a:t> de manera convencional (mitral y aortica) ya fueran estas biológicas o mecánicas, durante un periodo de 8 años</a:t>
            </a:r>
          </a:p>
          <a:p>
            <a:endParaRPr lang="es-ES" baseline="0" dirty="0"/>
          </a:p>
          <a:p>
            <a:r>
              <a:rPr lang="es-ES" baseline="0" dirty="0"/>
              <a:t>En el grupo de pacientes con </a:t>
            </a:r>
            <a:r>
              <a:rPr lang="es-ES" baseline="0" dirty="0" err="1"/>
              <a:t>intuity</a:t>
            </a:r>
            <a:r>
              <a:rPr lang="es-ES" baseline="0" dirty="0"/>
              <a:t> u </a:t>
            </a:r>
            <a:r>
              <a:rPr lang="es-ES" baseline="0" dirty="0" err="1"/>
              <a:t>bioprotesis</a:t>
            </a:r>
            <a:r>
              <a:rPr lang="es-ES" baseline="0" dirty="0"/>
              <a:t> mitral (columna en rosa), los resultados de los tiempos medios de </a:t>
            </a:r>
            <a:r>
              <a:rPr lang="es-ES" baseline="0" dirty="0" err="1"/>
              <a:t>cec</a:t>
            </a:r>
            <a:r>
              <a:rPr lang="es-ES" baseline="0" dirty="0"/>
              <a:t> e isquemia fueron muy inferiores (87 de </a:t>
            </a:r>
            <a:r>
              <a:rPr lang="es-ES" baseline="0" dirty="0" err="1"/>
              <a:t>pinzamineto</a:t>
            </a:r>
            <a:r>
              <a:rPr lang="es-ES" baseline="0" dirty="0"/>
              <a:t> de aorta y 113 de CEC) en </a:t>
            </a:r>
            <a:r>
              <a:rPr lang="es-ES" baseline="0" dirty="0" err="1"/>
              <a:t>comparacion</a:t>
            </a:r>
            <a:r>
              <a:rPr lang="es-ES" baseline="0" dirty="0"/>
              <a:t> con los pacientes con dos </a:t>
            </a:r>
            <a:r>
              <a:rPr lang="es-ES" baseline="0" dirty="0" err="1"/>
              <a:t>protesis</a:t>
            </a:r>
            <a:r>
              <a:rPr lang="es-ES" baseline="0" dirty="0"/>
              <a:t> mitral y aortica con </a:t>
            </a:r>
            <a:r>
              <a:rPr lang="es-ES" baseline="0" dirty="0" err="1"/>
              <a:t>valvulas</a:t>
            </a:r>
            <a:r>
              <a:rPr lang="es-ES" baseline="0" dirty="0"/>
              <a:t> convencionales (descritos en la columna en azul)</a:t>
            </a:r>
          </a:p>
          <a:p>
            <a:endParaRPr lang="es-ES" baseline="0" dirty="0"/>
          </a:p>
          <a:p>
            <a:r>
              <a:rPr lang="es-ES" baseline="0" dirty="0"/>
              <a:t>De la misma manera, en el grupo de las </a:t>
            </a:r>
            <a:r>
              <a:rPr lang="es-ES" baseline="0" dirty="0" err="1"/>
              <a:t>intuity</a:t>
            </a:r>
            <a:r>
              <a:rPr lang="es-ES" baseline="0" dirty="0"/>
              <a:t>, el tiempo de IOT fue de 16horas muy inferior al tiempo observado en el  grupo convencional que fue de 24 horas</a:t>
            </a:r>
          </a:p>
          <a:p>
            <a:endParaRPr lang="es-ES" baseline="0" dirty="0"/>
          </a:p>
          <a:p>
            <a:r>
              <a:rPr lang="es-ES" baseline="0" dirty="0"/>
              <a:t>La media de </a:t>
            </a:r>
            <a:r>
              <a:rPr lang="es-ES" baseline="0" dirty="0" err="1"/>
              <a:t>dias</a:t>
            </a:r>
            <a:r>
              <a:rPr lang="es-ES" baseline="0" dirty="0"/>
              <a:t> de estancia de uci fue </a:t>
            </a:r>
            <a:r>
              <a:rPr lang="es-ES" baseline="0" dirty="0" err="1"/>
              <a:t>tambien</a:t>
            </a:r>
            <a:r>
              <a:rPr lang="es-ES" baseline="0" dirty="0"/>
              <a:t> muy inferior en el grupo de </a:t>
            </a:r>
            <a:r>
              <a:rPr lang="es-ES" baseline="0" dirty="0" err="1"/>
              <a:t>intuity</a:t>
            </a:r>
            <a:r>
              <a:rPr lang="es-ES" baseline="0" dirty="0"/>
              <a:t> (1,7 </a:t>
            </a:r>
            <a:r>
              <a:rPr lang="es-ES" baseline="0" dirty="0" err="1"/>
              <a:t>dias</a:t>
            </a:r>
            <a:r>
              <a:rPr lang="es-ES" baseline="0" dirty="0"/>
              <a:t> versus 3 </a:t>
            </a:r>
            <a:r>
              <a:rPr lang="es-ES" baseline="0" dirty="0" err="1"/>
              <a:t>dias</a:t>
            </a:r>
            <a:r>
              <a:rPr lang="es-ES" baseline="0" dirty="0"/>
              <a:t>), y la estancia hospitalaria también fue interior 10 </a:t>
            </a:r>
            <a:r>
              <a:rPr lang="es-ES" baseline="0" dirty="0" err="1"/>
              <a:t>dias</a:t>
            </a:r>
            <a:r>
              <a:rPr lang="es-ES" baseline="0" dirty="0"/>
              <a:t> en </a:t>
            </a:r>
            <a:r>
              <a:rPr lang="es-ES" baseline="0" dirty="0" err="1"/>
              <a:t>comparacion</a:t>
            </a:r>
            <a:r>
              <a:rPr lang="es-ES" baseline="0" dirty="0"/>
              <a:t> con el grupo de dos </a:t>
            </a:r>
            <a:r>
              <a:rPr lang="es-ES" baseline="0" dirty="0" err="1"/>
              <a:t>bioprotesis</a:t>
            </a:r>
            <a:r>
              <a:rPr lang="es-ES" baseline="0" dirty="0"/>
              <a:t>, que fue de 15 </a:t>
            </a:r>
            <a:r>
              <a:rPr lang="es-ES" baseline="0" dirty="0" err="1"/>
              <a:t>dias</a:t>
            </a:r>
            <a:r>
              <a:rPr lang="es-ES" baseline="0" dirty="0"/>
              <a:t>)</a:t>
            </a:r>
            <a:endParaRPr lang="es-E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Otra de las ventajas</a:t>
            </a:r>
            <a:r>
              <a:rPr lang="es-ES" baseline="0" dirty="0"/>
              <a:t> dignas de mención, es la menor manipulación de la aorta ascendente y raíz de la aorta cuando se utilizan las válvulas de anclaje </a:t>
            </a:r>
            <a:r>
              <a:rPr lang="es-ES" baseline="0" dirty="0" err="1"/>
              <a:t>rapido</a:t>
            </a:r>
            <a:r>
              <a:rPr lang="es-ES" baseline="0" dirty="0"/>
              <a:t>, en este caso la </a:t>
            </a:r>
            <a:r>
              <a:rPr lang="es-ES" baseline="0" dirty="0" err="1"/>
              <a:t>valvula</a:t>
            </a:r>
            <a:r>
              <a:rPr lang="es-ES" baseline="0" dirty="0"/>
              <a:t>  </a:t>
            </a:r>
            <a:r>
              <a:rPr lang="es-ES" baseline="0" dirty="0" err="1"/>
              <a:t>intuity</a:t>
            </a:r>
            <a:r>
              <a:rPr lang="es-ES" baseline="0" dirty="0"/>
              <a:t>. </a:t>
            </a:r>
          </a:p>
          <a:p>
            <a:endParaRPr lang="es-ES" baseline="0" dirty="0"/>
          </a:p>
          <a:p>
            <a:r>
              <a:rPr lang="es-ES" baseline="0" dirty="0"/>
              <a:t>En las dos imágenes superiores, correspondientes al mismo paciente ya operado, podemos observar placas de calcio que podrían llegar a comprometer una cirugía realizada con una </a:t>
            </a:r>
            <a:r>
              <a:rPr lang="es-ES" baseline="0" dirty="0" err="1"/>
              <a:t>bioprotesis</a:t>
            </a:r>
            <a:r>
              <a:rPr lang="es-ES" baseline="0" dirty="0"/>
              <a:t> clásica , en la que normalmente es necesario pasar 12-14 puntos en el anillo </a:t>
            </a:r>
            <a:r>
              <a:rPr lang="es-ES" baseline="0" dirty="0" err="1"/>
              <a:t>aortico</a:t>
            </a:r>
            <a:r>
              <a:rPr lang="es-ES" baseline="0" dirty="0"/>
              <a:t> y luego atar todos los nudos, circunstancia que produciría un exceso de manipulación. Si se utiliza una </a:t>
            </a:r>
            <a:r>
              <a:rPr lang="es-ES" baseline="0" dirty="0" err="1"/>
              <a:t>valvula</a:t>
            </a:r>
            <a:r>
              <a:rPr lang="es-ES" baseline="0" dirty="0"/>
              <a:t> de anclaje rápido en este </a:t>
            </a:r>
            <a:r>
              <a:rPr lang="es-ES" baseline="0" dirty="0" err="1"/>
              <a:t>caso,se</a:t>
            </a:r>
            <a:r>
              <a:rPr lang="es-ES" baseline="0" dirty="0"/>
              <a:t> reduce claramente el manoseo de la aorta</a:t>
            </a:r>
          </a:p>
          <a:p>
            <a:endParaRPr lang="es-ES" baseline="0" dirty="0"/>
          </a:p>
          <a:p>
            <a:r>
              <a:rPr lang="es-ES" baseline="0" dirty="0"/>
              <a:t>Lo mismo en las dos imágenes de dos pacientes también operados, en los que el calcio puede llegar a ser un serio problema si utilizamos una prótesis convencional y que una </a:t>
            </a:r>
            <a:r>
              <a:rPr lang="es-ES" baseline="0" dirty="0" err="1"/>
              <a:t>valvula</a:t>
            </a:r>
            <a:r>
              <a:rPr lang="es-ES" baseline="0" dirty="0"/>
              <a:t> de anclaje </a:t>
            </a:r>
            <a:r>
              <a:rPr lang="es-ES" baseline="0" dirty="0" err="1"/>
              <a:t>rapido</a:t>
            </a:r>
            <a:r>
              <a:rPr lang="es-ES" baseline="0" dirty="0"/>
              <a:t> facilita un menor toqueteo de las paredes de la </a:t>
            </a:r>
            <a:r>
              <a:rPr lang="es-ES" baseline="0" dirty="0" err="1"/>
              <a:t>raiz</a:t>
            </a:r>
            <a:r>
              <a:rPr lang="es-ES" baseline="0" dirty="0"/>
              <a:t> de la aorta.</a:t>
            </a:r>
            <a:endParaRPr lang="es-E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En</a:t>
            </a:r>
            <a:r>
              <a:rPr lang="es-ES" baseline="0" dirty="0"/>
              <a:t> resumen, podemos concluir que:</a:t>
            </a:r>
            <a:endParaRPr lang="es-E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Muchas gracias por vuestra </a:t>
            </a:r>
            <a:r>
              <a:rPr lang="es-ES" dirty="0" err="1"/>
              <a:t>atencion</a:t>
            </a:r>
            <a:endParaRPr lang="es-E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Como es por todos nosotros conocido, la </a:t>
            </a:r>
            <a:r>
              <a:rPr lang="es-ES" dirty="0" err="1"/>
              <a:t>Eao</a:t>
            </a:r>
            <a:r>
              <a:rPr lang="es-ES" dirty="0"/>
              <a:t> es la patología</a:t>
            </a:r>
            <a:r>
              <a:rPr lang="es-ES" baseline="0" dirty="0"/>
              <a:t> a la que nos enfrentamos diariamente con mayor frecuencia, debido al aumento de la calidad de vida y al envejecimiento de la población. Y se han desarrollado técnicas </a:t>
            </a:r>
            <a:r>
              <a:rPr lang="es-ES" baseline="0" dirty="0" err="1"/>
              <a:t>percutaneas</a:t>
            </a:r>
            <a:r>
              <a:rPr lang="es-ES" baseline="0" dirty="0"/>
              <a:t> como la TAVI que cada día parecen tener más protagonismo en pacientes inoperables, pero que aun tienen que demostrar que sus resultados son equiparables a los buenos resultados obtenidos con la cirugía de la </a:t>
            </a:r>
            <a:r>
              <a:rPr lang="es-ES" baseline="0" dirty="0" err="1"/>
              <a:t>valvula</a:t>
            </a:r>
            <a:r>
              <a:rPr lang="es-ES" baseline="0" dirty="0"/>
              <a:t> aortica convencional.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ES" dirty="0"/>
              <a:t>Una de las posibilidades en el tratamiento </a:t>
            </a:r>
            <a:r>
              <a:rPr lang="es-ES" dirty="0" err="1"/>
              <a:t>quirurgicvo</a:t>
            </a:r>
            <a:r>
              <a:rPr lang="es-ES" dirty="0"/>
              <a:t> de </a:t>
            </a:r>
            <a:r>
              <a:rPr lang="es-ES" dirty="0" err="1"/>
              <a:t>ña</a:t>
            </a:r>
            <a:r>
              <a:rPr lang="es-ES" dirty="0"/>
              <a:t> estenosis aortica severa es</a:t>
            </a:r>
            <a:r>
              <a:rPr lang="es-ES" baseline="0" dirty="0"/>
              <a:t> la </a:t>
            </a:r>
            <a:r>
              <a:rPr lang="es-ES" baseline="0" dirty="0" err="1"/>
              <a:t>utilizacion</a:t>
            </a:r>
            <a:r>
              <a:rPr lang="es-ES" baseline="0" dirty="0"/>
              <a:t> de las </a:t>
            </a:r>
            <a:r>
              <a:rPr lang="es-ES" baseline="0" dirty="0" err="1"/>
              <a:t>denomiandas</a:t>
            </a:r>
            <a:r>
              <a:rPr lang="es-ES" baseline="0" dirty="0"/>
              <a:t> </a:t>
            </a:r>
            <a:r>
              <a:rPr lang="es-ES" baseline="0" dirty="0" err="1"/>
              <a:t>valvulas</a:t>
            </a:r>
            <a:r>
              <a:rPr lang="es-ES" baseline="0" dirty="0"/>
              <a:t> de anclaje </a:t>
            </a:r>
            <a:r>
              <a:rPr lang="es-ES" baseline="0" dirty="0" err="1"/>
              <a:t>rapido</a:t>
            </a:r>
            <a:r>
              <a:rPr lang="es-ES" baseline="0" dirty="0"/>
              <a:t>.</a:t>
            </a:r>
          </a:p>
          <a:p>
            <a:r>
              <a:rPr lang="es-ES" baseline="0" dirty="0"/>
              <a:t>En nuestro caso, utilizamos de manera regular la </a:t>
            </a:r>
            <a:r>
              <a:rPr lang="es-ES" baseline="0" dirty="0" err="1"/>
              <a:t>intiyty</a:t>
            </a:r>
            <a:r>
              <a:rPr lang="es-ES" baseline="0" dirty="0"/>
              <a:t> elite, que es una </a:t>
            </a:r>
            <a:r>
              <a:rPr lang="es-ES" baseline="0" dirty="0" err="1"/>
              <a:t>valvula</a:t>
            </a:r>
            <a:r>
              <a:rPr lang="es-ES" baseline="0" dirty="0"/>
              <a:t> de pericardio bovino similar a la </a:t>
            </a:r>
            <a:r>
              <a:rPr lang="es-ES" baseline="0" dirty="0" err="1"/>
              <a:t>Perimounto</a:t>
            </a:r>
            <a:r>
              <a:rPr lang="es-ES" baseline="0" dirty="0"/>
              <a:t> magna </a:t>
            </a:r>
            <a:r>
              <a:rPr lang="es-ES" baseline="0" dirty="0" err="1"/>
              <a:t>ease</a:t>
            </a:r>
            <a:r>
              <a:rPr lang="es-ES" baseline="0" dirty="0"/>
              <a:t> bien conocida por todos nosotros, pero a la que se le ha añadido un </a:t>
            </a:r>
            <a:r>
              <a:rPr lang="es-ES" baseline="0" dirty="0" err="1"/>
              <a:t>stent</a:t>
            </a:r>
            <a:r>
              <a:rPr lang="es-ES" baseline="0" dirty="0"/>
              <a:t> que se puede expandir mediante un balón y que se abre en posición </a:t>
            </a:r>
            <a:r>
              <a:rPr lang="es-ES" baseline="0" dirty="0" err="1"/>
              <a:t>subanular</a:t>
            </a:r>
            <a:r>
              <a:rPr lang="es-ES" baseline="0" dirty="0"/>
              <a:t> permitiendo ensanchar el tracto de salida del VI , de este modo, mejorar el orificio efectivo de la valvular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Las ventajas de esta </a:t>
            </a:r>
            <a:r>
              <a:rPr lang="es-ES" dirty="0" err="1"/>
              <a:t>valvula</a:t>
            </a:r>
            <a:r>
              <a:rPr lang="es-ES" baseline="0" dirty="0"/>
              <a:t> que han sido descritas en la literatura son las siguientes</a:t>
            </a:r>
          </a:p>
          <a:p>
            <a:endParaRPr lang="es-ES" baseline="0" dirty="0"/>
          </a:p>
          <a:p>
            <a:r>
              <a:rPr lang="es-ES" baseline="0" dirty="0"/>
              <a:t>…</a:t>
            </a:r>
          </a:p>
          <a:p>
            <a:endParaRPr lang="es-ES" baseline="0" dirty="0"/>
          </a:p>
          <a:p>
            <a:r>
              <a:rPr lang="es-ES" baseline="0" dirty="0"/>
              <a:t>Y por ultimo, facilita su </a:t>
            </a:r>
            <a:r>
              <a:rPr lang="es-ES" baseline="0" dirty="0" err="1"/>
              <a:t>utilizacion</a:t>
            </a:r>
            <a:r>
              <a:rPr lang="es-ES" baseline="0" dirty="0"/>
              <a:t> en procedimientos concomitantes, por ejemplo en estenosis aorticas con enfermedad arterial coronaria asociada, o en paciente con enfermedad </a:t>
            </a:r>
            <a:r>
              <a:rPr lang="es-ES" baseline="0" dirty="0" err="1"/>
              <a:t>plurivalvular</a:t>
            </a:r>
            <a:r>
              <a:rPr lang="es-ES" baseline="0" dirty="0"/>
              <a:t> que requieren de intervención, como es en el caso de los pacientes que presentamos a </a:t>
            </a:r>
            <a:r>
              <a:rPr lang="es-ES" baseline="0" dirty="0" err="1"/>
              <a:t>continuacion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37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baseline="0" dirty="0"/>
              <a:t>Son 23 pacientes en total (repartidos en dos centros </a:t>
            </a:r>
            <a:r>
              <a:rPr lang="es-ES" baseline="0" dirty="0" err="1"/>
              <a:t>quirurgicos</a:t>
            </a:r>
            <a:r>
              <a:rPr lang="es-ES" baseline="0" dirty="0"/>
              <a:t>) fueron sometidos a </a:t>
            </a:r>
            <a:r>
              <a:rPr lang="es-ES" baseline="0" dirty="0" err="1"/>
              <a:t>cirugia</a:t>
            </a:r>
            <a:r>
              <a:rPr lang="es-ES" baseline="0" dirty="0"/>
              <a:t> </a:t>
            </a:r>
            <a:r>
              <a:rPr lang="es-ES" baseline="0" dirty="0" err="1"/>
              <a:t>plurivalvular</a:t>
            </a:r>
            <a:r>
              <a:rPr lang="es-ES" baseline="0" dirty="0"/>
              <a:t> (mitral y en tres de ellos </a:t>
            </a:r>
            <a:r>
              <a:rPr lang="es-ES" baseline="0" dirty="0" err="1"/>
              <a:t>tricuspide</a:t>
            </a:r>
            <a:r>
              <a:rPr lang="es-ES" baseline="0" dirty="0"/>
              <a:t>) con la </a:t>
            </a:r>
            <a:r>
              <a:rPr lang="es-ES" baseline="0" dirty="0" err="1"/>
              <a:t>utilizacion</a:t>
            </a:r>
            <a:r>
              <a:rPr lang="es-ES" baseline="0" dirty="0"/>
              <a:t> de la </a:t>
            </a:r>
            <a:r>
              <a:rPr lang="es-ES" baseline="0" dirty="0" err="1"/>
              <a:t>valvula</a:t>
            </a:r>
            <a:r>
              <a:rPr lang="es-ES" baseline="0" dirty="0"/>
              <a:t> </a:t>
            </a:r>
            <a:r>
              <a:rPr lang="es-ES" baseline="0" dirty="0" err="1"/>
              <a:t>intuity</a:t>
            </a:r>
            <a:endParaRPr lang="es-E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La</a:t>
            </a:r>
            <a:r>
              <a:rPr lang="es-ES" baseline="0" dirty="0"/>
              <a:t> edad media de los pacientes fue de 77 años, sin diferencias en cuanto al sexo. La mayor parte tenían una </a:t>
            </a:r>
            <a:r>
              <a:rPr lang="es-ES" baseline="0" dirty="0" err="1"/>
              <a:t>eAo</a:t>
            </a:r>
            <a:r>
              <a:rPr lang="es-ES" baseline="0" dirty="0"/>
              <a:t> severa o moderada y el 25% presentaban una IRC.</a:t>
            </a:r>
          </a:p>
          <a:p>
            <a:r>
              <a:rPr lang="es-ES" baseline="0" dirty="0"/>
              <a:t>En tres pacientes se asocio un procedimiento de </a:t>
            </a:r>
            <a:r>
              <a:rPr lang="es-ES" baseline="0" dirty="0" err="1"/>
              <a:t>anuloplastia</a:t>
            </a:r>
            <a:r>
              <a:rPr lang="es-ES" baseline="0" dirty="0"/>
              <a:t> </a:t>
            </a:r>
            <a:r>
              <a:rPr lang="es-ES" baseline="0" dirty="0" err="1"/>
              <a:t>tricuspide</a:t>
            </a:r>
            <a:r>
              <a:rPr lang="es-ES" baseline="0" dirty="0"/>
              <a:t> concomitante</a:t>
            </a:r>
            <a:endParaRPr lang="es-E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Todos</a:t>
            </a:r>
            <a:r>
              <a:rPr lang="es-ES" baseline="0" dirty="0"/>
              <a:t> los pacientes menos uno (al que se le realizo una </a:t>
            </a:r>
            <a:r>
              <a:rPr lang="es-ES" baseline="0" dirty="0" err="1"/>
              <a:t>reparacion</a:t>
            </a:r>
            <a:r>
              <a:rPr lang="es-ES" baseline="0" dirty="0"/>
              <a:t> mitral con anillo) recibieron una </a:t>
            </a:r>
            <a:r>
              <a:rPr lang="es-ES" baseline="0" dirty="0" err="1"/>
              <a:t>bioprotesis</a:t>
            </a:r>
            <a:r>
              <a:rPr lang="es-ES" baseline="0" dirty="0"/>
              <a:t> mitral, siendo la </a:t>
            </a:r>
            <a:r>
              <a:rPr lang="es-ES" baseline="0" dirty="0" err="1"/>
              <a:t>Perimount</a:t>
            </a:r>
            <a:r>
              <a:rPr lang="es-ES" baseline="0" dirty="0"/>
              <a:t> Magna </a:t>
            </a:r>
            <a:r>
              <a:rPr lang="es-ES" baseline="0" dirty="0" err="1"/>
              <a:t>Ease</a:t>
            </a:r>
            <a:r>
              <a:rPr lang="es-ES" baseline="0" dirty="0"/>
              <a:t> la más utilizada. En tres pacientes se realizó </a:t>
            </a:r>
            <a:r>
              <a:rPr lang="es-ES" baseline="0" dirty="0" err="1"/>
              <a:t>anuloplastia</a:t>
            </a:r>
            <a:r>
              <a:rPr lang="es-ES" baseline="0" dirty="0"/>
              <a:t> tricúspide</a:t>
            </a:r>
          </a:p>
          <a:p>
            <a:endParaRPr lang="es-ES" baseline="0" dirty="0"/>
          </a:p>
          <a:p>
            <a:r>
              <a:rPr lang="es-ES" baseline="0" dirty="0"/>
              <a:t>En relación con el tamaño de las </a:t>
            </a:r>
            <a:r>
              <a:rPr lang="es-ES" baseline="0" dirty="0" err="1"/>
              <a:t>valvula</a:t>
            </a:r>
            <a:r>
              <a:rPr lang="es-ES" baseline="0" dirty="0"/>
              <a:t> </a:t>
            </a:r>
            <a:r>
              <a:rPr lang="es-ES" baseline="0" dirty="0" err="1"/>
              <a:t>intuity</a:t>
            </a:r>
            <a:r>
              <a:rPr lang="es-ES" baseline="0" dirty="0"/>
              <a:t>, la mas utilizada fue la 21 seguida de la 23</a:t>
            </a:r>
            <a:endParaRPr lang="es-E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Una</a:t>
            </a:r>
            <a:r>
              <a:rPr lang="es-ES" baseline="0" dirty="0"/>
              <a:t> de las preocupaciones a la hora de valorar la utilización de la </a:t>
            </a:r>
            <a:r>
              <a:rPr lang="es-ES" baseline="0" dirty="0" err="1"/>
              <a:t>valvula</a:t>
            </a:r>
            <a:r>
              <a:rPr lang="es-ES" baseline="0" dirty="0"/>
              <a:t> </a:t>
            </a:r>
            <a:r>
              <a:rPr lang="es-ES" baseline="0" dirty="0" err="1"/>
              <a:t>intuity</a:t>
            </a:r>
            <a:r>
              <a:rPr lang="es-ES" baseline="0" dirty="0"/>
              <a:t> junto con una </a:t>
            </a:r>
            <a:r>
              <a:rPr lang="es-ES" baseline="0" dirty="0" err="1"/>
              <a:t>protesis</a:t>
            </a:r>
            <a:r>
              <a:rPr lang="es-ES" baseline="0" dirty="0"/>
              <a:t> mitral es la posible interacción del </a:t>
            </a:r>
            <a:r>
              <a:rPr lang="es-ES" baseline="0" dirty="0" err="1"/>
              <a:t>stent</a:t>
            </a:r>
            <a:r>
              <a:rPr lang="es-ES" baseline="0" dirty="0"/>
              <a:t> expandible, de manera que pueda alterar el funcionamientos de la </a:t>
            </a:r>
            <a:r>
              <a:rPr lang="es-ES" baseline="0" dirty="0" err="1"/>
              <a:t>bioprotesis</a:t>
            </a:r>
            <a:r>
              <a:rPr lang="es-ES" baseline="0" dirty="0"/>
              <a:t> mitral.</a:t>
            </a:r>
          </a:p>
          <a:p>
            <a:endParaRPr lang="es-ES" baseline="0" dirty="0"/>
          </a:p>
          <a:p>
            <a:r>
              <a:rPr lang="es-ES" baseline="0" dirty="0"/>
              <a:t>En este sentido, recomendamos  valorar mediante ETE el </a:t>
            </a:r>
            <a:r>
              <a:rPr lang="es-ES" dirty="0"/>
              <a:t>ángulo que</a:t>
            </a:r>
            <a:r>
              <a:rPr lang="es-ES" baseline="0" dirty="0"/>
              <a:t> se forma con los dos planos de las </a:t>
            </a:r>
            <a:r>
              <a:rPr lang="es-ES" baseline="0" dirty="0" err="1"/>
              <a:t>valvulas</a:t>
            </a:r>
            <a:r>
              <a:rPr lang="es-ES" baseline="0" dirty="0"/>
              <a:t> mitral y aortica,  y que debe idealmente ser superior a 120 grados para evitar potenciales problemas entre una </a:t>
            </a:r>
            <a:r>
              <a:rPr lang="es-ES" baseline="0" dirty="0" err="1"/>
              <a:t>protesis</a:t>
            </a:r>
            <a:r>
              <a:rPr lang="es-ES" baseline="0" dirty="0"/>
              <a:t> y otra.</a:t>
            </a:r>
            <a:endParaRPr lang="es-E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uso de la </a:t>
            </a:r>
            <a:r>
              <a:rPr lang="es-ES" dirty="0" err="1"/>
              <a:t>valvula</a:t>
            </a:r>
            <a:r>
              <a:rPr lang="es-ES" baseline="0" dirty="0"/>
              <a:t> </a:t>
            </a:r>
            <a:r>
              <a:rPr lang="es-ES" baseline="0" dirty="0" err="1"/>
              <a:t>intuity</a:t>
            </a:r>
            <a:r>
              <a:rPr lang="es-ES" baseline="0" dirty="0"/>
              <a:t> permite reducir los de isquemia y de CEC como pudimos observar en la serie</a:t>
            </a:r>
          </a:p>
          <a:p>
            <a:endParaRPr lang="es-ES" baseline="0" dirty="0"/>
          </a:p>
          <a:p>
            <a:r>
              <a:rPr lang="es-ES" baseline="0" dirty="0"/>
              <a:t>En </a:t>
            </a:r>
            <a:r>
              <a:rPr lang="es-ES" baseline="0" dirty="0" err="1"/>
              <a:t>relacion</a:t>
            </a:r>
            <a:r>
              <a:rPr lang="es-ES" baseline="0" dirty="0"/>
              <a:t> con la estancia en uci y hospitalaria, el resultado es algo elevado, debido a que 5 pacientes tuvieron complicaciones que luego veremos, y que tuvieron necesidad de una estancia de uci prolongada. </a:t>
            </a:r>
          </a:p>
          <a:p>
            <a:r>
              <a:rPr lang="es-ES" dirty="0"/>
              <a:t>La media de la estancia en uci baja a 3,4 si se quitan esos 5 pacientes con mas de 10 días de uci</a:t>
            </a:r>
          </a:p>
          <a:p>
            <a:endParaRPr lang="es-ES" dirty="0"/>
          </a:p>
          <a:p>
            <a:r>
              <a:rPr lang="es-ES" dirty="0"/>
              <a:t>3</a:t>
            </a:r>
            <a:r>
              <a:rPr lang="es-ES" baseline="0" dirty="0"/>
              <a:t> pacientes fallecieron durante la hospitalización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6501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4" y="2514601"/>
            <a:ext cx="891539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4" y="4777381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DEF63-AA2C-114D-865A-55D5E849790B}" type="datetimeFigureOut">
              <a:rPr lang="es-ES" smtClean="0"/>
              <a:pPr/>
              <a:t>25/9/20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4664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DEF63-AA2C-114D-865A-55D5E849790B}" type="datetimeFigureOut">
              <a:rPr lang="es-ES" smtClean="0"/>
              <a:pPr/>
              <a:t>25/9/20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9145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DEF63-AA2C-114D-865A-55D5E849790B}" type="datetimeFigureOut">
              <a:rPr lang="es-ES" smtClean="0"/>
              <a:pPr/>
              <a:t>25/9/20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536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2"/>
            <a:ext cx="891540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DEF63-AA2C-114D-865A-55D5E849790B}" type="datetimeFigureOut">
              <a:rPr lang="es-ES" smtClean="0"/>
              <a:pPr/>
              <a:t>25/9/20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903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DEF63-AA2C-114D-865A-55D5E849790B}" type="datetimeFigureOut">
              <a:rPr lang="es-ES" smtClean="0"/>
              <a:pPr/>
              <a:t>25/9/20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44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DEF63-AA2C-114D-865A-55D5E849790B}" type="datetimeFigureOut">
              <a:rPr lang="es-ES" smtClean="0"/>
              <a:pPr/>
              <a:t>25/9/20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8116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DEF63-AA2C-114D-865A-55D5E849790B}" type="datetimeFigureOut">
              <a:rPr lang="es-ES" smtClean="0"/>
              <a:pPr/>
              <a:t>25/9/20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131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3" y="627407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7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DEF63-AA2C-114D-865A-55D5E849790B}" type="datetimeFigureOut">
              <a:rPr lang="es-ES" smtClean="0"/>
              <a:pPr/>
              <a:t>25/9/20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6073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magen"/>
          <p:cNvSpPr>
            <a:spLocks noGrp="1"/>
          </p:cNvSpPr>
          <p:nvPr>
            <p:ph type="pic" sz="half" idx="21"/>
          </p:nvPr>
        </p:nvSpPr>
        <p:spPr>
          <a:xfrm>
            <a:off x="6298407" y="1821657"/>
            <a:ext cx="5000627" cy="442019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1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892967" y="1821657"/>
            <a:ext cx="5000628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00"/>
              </a:spcBef>
              <a:defRPr sz="1900"/>
            </a:lvl1pPr>
            <a:lvl2pPr marL="482186" indent="-241093">
              <a:spcBef>
                <a:spcPts val="2200"/>
              </a:spcBef>
              <a:defRPr sz="1900"/>
            </a:lvl2pPr>
            <a:lvl3pPr marL="723279" indent="-241093">
              <a:spcBef>
                <a:spcPts val="2200"/>
              </a:spcBef>
              <a:defRPr sz="1900"/>
            </a:lvl3pPr>
            <a:lvl4pPr marL="964372" indent="-241093">
              <a:spcBef>
                <a:spcPts val="2200"/>
              </a:spcBef>
              <a:defRPr sz="1900"/>
            </a:lvl4pPr>
            <a:lvl5pPr marL="1205464" indent="-241093">
              <a:spcBef>
                <a:spcPts val="2200"/>
              </a:spcBef>
              <a:defRPr sz="19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5887511" y="6522463"/>
            <a:ext cx="364813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677449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996846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28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002725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1566" y="557608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DEF63-AA2C-114D-865A-55D5E849790B}" type="datetimeFigureOut">
              <a:rPr lang="es-ES" smtClean="0"/>
              <a:pPr/>
              <a:t>25/9/20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090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2058750"/>
            <a:ext cx="891539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DEF63-AA2C-114D-865A-55D5E849790B}" type="datetimeFigureOut">
              <a:rPr lang="es-ES" smtClean="0"/>
              <a:pPr/>
              <a:t>25/9/20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2427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DEF63-AA2C-114D-865A-55D5E849790B}" type="datetimeFigureOut">
              <a:rPr lang="es-ES" smtClean="0"/>
              <a:pPr/>
              <a:t>25/9/20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604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4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0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5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DEF63-AA2C-114D-865A-55D5E849790B}" type="datetimeFigureOut">
              <a:rPr lang="es-ES" smtClean="0"/>
              <a:pPr/>
              <a:t>25/9/20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Imagen 8" descr="Imagen que contiene alimentos, dibujo, firmar&#10;&#10;Descripción generada automáticamente">
            <a:extLst>
              <a:ext uri="{FF2B5EF4-FFF2-40B4-BE49-F238E27FC236}">
                <a16:creationId xmlns:a16="http://schemas.microsoft.com/office/drawing/2014/main" id="{D954F492-C816-48B3-8DA4-D656AB7EFE0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" y="128496"/>
            <a:ext cx="1518459" cy="70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58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DEF63-AA2C-114D-865A-55D5E849790B}" type="datetimeFigureOut">
              <a:rPr lang="es-ES" smtClean="0"/>
              <a:pPr/>
              <a:t>25/9/20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8415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DEF63-AA2C-114D-865A-55D5E849790B}" type="datetimeFigureOut">
              <a:rPr lang="es-ES" smtClean="0"/>
              <a:pPr/>
              <a:t>25/9/20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272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446088"/>
            <a:ext cx="35051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90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4" y="1598613"/>
            <a:ext cx="35051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DEF63-AA2C-114D-865A-55D5E849790B}" type="datetimeFigureOut">
              <a:rPr lang="es-ES" smtClean="0"/>
              <a:pPr/>
              <a:t>25/9/20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3592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DEF63-AA2C-114D-865A-55D5E849790B}" type="datetimeFigureOut">
              <a:rPr lang="es-ES" smtClean="0"/>
              <a:pPr/>
              <a:t>25/9/20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6556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DEF63-AA2C-114D-865A-55D5E849790B}" type="datetimeFigureOut">
              <a:rPr lang="es-ES" smtClean="0"/>
              <a:pPr/>
              <a:t>25/9/20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pic>
        <p:nvPicPr>
          <p:cNvPr id="36" name="Imagen 35" descr="Imagen que contiene alimentos, dibujo, firmar&#10;&#10;Descripción generada automáticamente">
            <a:extLst>
              <a:ext uri="{FF2B5EF4-FFF2-40B4-BE49-F238E27FC236}">
                <a16:creationId xmlns:a16="http://schemas.microsoft.com/office/drawing/2014/main" id="{7DD38773-A8C1-4007-AC24-6CE3415941BE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55050" y="5793940"/>
            <a:ext cx="1171919" cy="542597"/>
          </a:xfrm>
          <a:prstGeom prst="rect">
            <a:avLst/>
          </a:prstGeom>
        </p:spPr>
      </p:pic>
      <p:pic>
        <p:nvPicPr>
          <p:cNvPr id="42" name="Imagen 41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D5198D82-EA85-468D-B2DD-090F2B4FEB6D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55050" y="6416703"/>
            <a:ext cx="1171919" cy="334696"/>
          </a:xfrm>
          <a:prstGeom prst="rect">
            <a:avLst/>
          </a:prstGeom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FD913F3D-91FD-43D1-8A26-F11B621CDEE9}"/>
              </a:ext>
            </a:extLst>
          </p:cNvPr>
          <p:cNvSpPr/>
          <p:nvPr/>
        </p:nvSpPr>
        <p:spPr>
          <a:xfrm>
            <a:off x="1498201" y="0"/>
            <a:ext cx="45719" cy="6858000"/>
          </a:xfrm>
          <a:prstGeom prst="rect">
            <a:avLst/>
          </a:prstGeom>
          <a:solidFill>
            <a:srgbClr val="8921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38FBAC5-02E1-434B-8FA8-704A81CA6EAB}"/>
              </a:ext>
            </a:extLst>
          </p:cNvPr>
          <p:cNvSpPr/>
          <p:nvPr/>
        </p:nvSpPr>
        <p:spPr>
          <a:xfrm rot="16200000">
            <a:off x="-1739526" y="1894340"/>
            <a:ext cx="4427452" cy="51937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es-ES" sz="21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XXV Congreso Nacional </a:t>
            </a:r>
            <a:r>
              <a:rPr lang="es-ES" sz="825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Sociedad Española de Cirugía Cardiovascular y Endovascular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F24EA3A-C058-4DA1-817E-EF2A7947995D}"/>
              </a:ext>
            </a:extLst>
          </p:cNvPr>
          <p:cNvSpPr txBox="1"/>
          <p:nvPr/>
        </p:nvSpPr>
        <p:spPr>
          <a:xfrm rot="16200000">
            <a:off x="391166" y="3087595"/>
            <a:ext cx="1744388" cy="28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75" b="1" dirty="0">
                <a:solidFill>
                  <a:schemeClr val="accent1"/>
                </a:solidFill>
              </a:rPr>
              <a:t>Comunicación Oral</a:t>
            </a:r>
            <a:endParaRPr lang="es-ES" sz="1350" dirty="0"/>
          </a:p>
        </p:txBody>
      </p:sp>
      <p:pic>
        <p:nvPicPr>
          <p:cNvPr id="10" name="Imagen 9" descr="Imagen que contiene puente&#10;&#10;Descripción generada automáticamente">
            <a:extLst>
              <a:ext uri="{FF2B5EF4-FFF2-40B4-BE49-F238E27FC236}">
                <a16:creationId xmlns:a16="http://schemas.microsoft.com/office/drawing/2014/main" id="{84A882D9-73E8-4E22-A615-4AE34662F9D6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25610" y="4703977"/>
            <a:ext cx="723559" cy="72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6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9" r:id="rId19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1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audio" Target="../media/media13.m4a"/><Relationship Id="rId11" Type="http://schemas.openxmlformats.org/officeDocument/2006/relationships/image" Target="../media/image18.png"/><Relationship Id="rId5" Type="http://schemas.microsoft.com/office/2007/relationships/media" Target="../media/media13.m4a"/><Relationship Id="rId10" Type="http://schemas.openxmlformats.org/officeDocument/2006/relationships/image" Target="../media/image20.png"/><Relationship Id="rId4" Type="http://schemas.openxmlformats.org/officeDocument/2006/relationships/video" Target="../media/media12.mp4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1.tiff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8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7.png"/><Relationship Id="rId5" Type="http://schemas.openxmlformats.org/officeDocument/2006/relationships/image" Target="../media/image15.tiff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5.tif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9.m4a"/><Relationship Id="rId7" Type="http://schemas.openxmlformats.org/officeDocument/2006/relationships/image" Target="../media/image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audio" Target="../media/media9.m4a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23682" y="1640114"/>
            <a:ext cx="8915399" cy="1992659"/>
          </a:xfrm>
        </p:spPr>
        <p:txBody>
          <a:bodyPr>
            <a:noAutofit/>
          </a:bodyPr>
          <a:lstStyle/>
          <a:p>
            <a:pPr algn="ctr"/>
            <a:r>
              <a:rPr lang="es-ES" b="1" cap="all" dirty="0"/>
              <a:t>válvula aórtica </a:t>
            </a:r>
            <a:r>
              <a:rPr lang="es-ES" b="1" cap="all" dirty="0" err="1"/>
              <a:t>Intuity</a:t>
            </a:r>
            <a:r>
              <a:rPr lang="es-ES" b="1" cap="all" dirty="0"/>
              <a:t> Elite</a:t>
            </a:r>
            <a:r>
              <a:rPr lang="es-ES" b="1" cap="all" baseline="30000" dirty="0"/>
              <a:t>®</a:t>
            </a:r>
            <a:r>
              <a:rPr lang="es-ES" b="1" cap="all" dirty="0"/>
              <a:t> en cirugía </a:t>
            </a:r>
            <a:r>
              <a:rPr lang="es-ES" b="1" cap="all" dirty="0" err="1"/>
              <a:t>plurivalvular</a:t>
            </a:r>
            <a:endParaRPr lang="es-ES_tradnl" sz="4800" b="1" dirty="0">
              <a:solidFill>
                <a:schemeClr val="accent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72343" y="3978234"/>
            <a:ext cx="9712479" cy="2636651"/>
          </a:xfrm>
        </p:spPr>
        <p:txBody>
          <a:bodyPr>
            <a:noAutofit/>
          </a:bodyPr>
          <a:lstStyle/>
          <a:p>
            <a:r>
              <a:rPr lang="es-ES" sz="2000" dirty="0"/>
              <a:t>Rafael Hernández-Estefanía*, Aurelio </a:t>
            </a:r>
            <a:r>
              <a:rPr lang="es-ES" sz="2000" dirty="0" err="1"/>
              <a:t>Sarralde</a:t>
            </a:r>
            <a:r>
              <a:rPr lang="es-ES" sz="2000" dirty="0"/>
              <a:t> </a:t>
            </a:r>
            <a:r>
              <a:rPr lang="es-ES" sz="2000" b="1" baseline="30000" dirty="0"/>
              <a:t>+</a:t>
            </a:r>
            <a:r>
              <a:rPr lang="es-ES" sz="2000" dirty="0"/>
              <a:t>, Pilar Calderón*, Lucía García Alcalde</a:t>
            </a:r>
            <a:r>
              <a:rPr lang="es-ES" sz="2000" b="1" baseline="30000" dirty="0"/>
              <a:t>+</a:t>
            </a:r>
            <a:r>
              <a:rPr lang="es-ES" sz="2000" dirty="0"/>
              <a:t> </a:t>
            </a:r>
            <a:r>
              <a:rPr lang="es-ES" sz="2000" dirty="0" err="1"/>
              <a:t>Angeles</a:t>
            </a:r>
            <a:r>
              <a:rPr lang="es-ES" sz="2000" dirty="0"/>
              <a:t> </a:t>
            </a:r>
            <a:r>
              <a:rPr lang="es-ES" sz="2000" dirty="0" err="1"/>
              <a:t>Herededo</a:t>
            </a:r>
            <a:r>
              <a:rPr lang="es-ES" sz="2000" dirty="0"/>
              <a:t>*, Alicia Donado*, Gonzalo </a:t>
            </a:r>
            <a:r>
              <a:rPr lang="es-ES" sz="2000" dirty="0" err="1"/>
              <a:t>Aldámiz</a:t>
            </a:r>
            <a:r>
              <a:rPr lang="es-ES" sz="2000" dirty="0"/>
              <a:t>-Echevarría*, Francisco Gutiérrez</a:t>
            </a:r>
            <a:r>
              <a:rPr lang="es-ES" sz="2000" b="1" baseline="30000" dirty="0"/>
              <a:t>+</a:t>
            </a:r>
            <a:r>
              <a:rPr lang="es-ES" sz="2000" dirty="0"/>
              <a:t>.</a:t>
            </a:r>
          </a:p>
          <a:p>
            <a:endParaRPr lang="es-ES" sz="2000" dirty="0"/>
          </a:p>
          <a:p>
            <a:r>
              <a:rPr lang="es-ES" sz="2000" dirty="0"/>
              <a:t>Servicios de cirugía cardiaca: Hospital Fundación Jiménez Díaz*, Hospital Universitario Marqués de </a:t>
            </a:r>
            <a:r>
              <a:rPr lang="es-ES" sz="2000" dirty="0" err="1"/>
              <a:t>Valdecilla</a:t>
            </a:r>
            <a:r>
              <a:rPr lang="es-ES" sz="2000" b="1" baseline="30000" dirty="0"/>
              <a:t>+</a:t>
            </a:r>
            <a:r>
              <a:rPr lang="es-ES" sz="2000" dirty="0"/>
              <a:t>.</a:t>
            </a:r>
          </a:p>
          <a:p>
            <a:endParaRPr lang="es-ES_tradnl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D2F78F3-C121-4EE1-9479-2E15CD75B969}"/>
              </a:ext>
            </a:extLst>
          </p:cNvPr>
          <p:cNvSpPr txBox="1">
            <a:spLocks/>
          </p:cNvSpPr>
          <p:nvPr/>
        </p:nvSpPr>
        <p:spPr>
          <a:xfrm>
            <a:off x="2495252" y="858251"/>
            <a:ext cx="8915399" cy="8582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3200" b="1" dirty="0">
                <a:solidFill>
                  <a:schemeClr val="accent1"/>
                </a:solidFill>
              </a:rPr>
              <a:t>Premio Mesa-3</a:t>
            </a:r>
            <a:endParaRPr lang="es-ES_tradnl" sz="3200" b="1" dirty="0">
              <a:solidFill>
                <a:schemeClr val="accent1"/>
              </a:solidFill>
            </a:endParaRPr>
          </a:p>
        </p:txBody>
      </p:sp>
      <p:pic>
        <p:nvPicPr>
          <p:cNvPr id="6" name="Picture 2" descr="Picture 2">
            <a:extLst>
              <a:ext uri="{FF2B5EF4-FFF2-40B4-BE49-F238E27FC236}">
                <a16:creationId xmlns:a16="http://schemas.microsoft.com/office/drawing/2014/main" id="{64E67474-D4BE-FE4C-874B-CC0EE111896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16167" y="-48671"/>
            <a:ext cx="2654487" cy="632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1" descr="1">
            <a:hlinkClick r:id="" action="ppaction://media"/>
            <a:extLst>
              <a:ext uri="{FF2B5EF4-FFF2-40B4-BE49-F238E27FC236}">
                <a16:creationId xmlns:a16="http://schemas.microsoft.com/office/drawing/2014/main" id="{74C65341-4A9D-6B48-94B6-C7748FA41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2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559992_GARCIA MORA_20181125_150436_0046 copia" descr="559992_GARCIA MORA_20181125_150436_0046 copia">
            <a:hlinkClick r:id="" action="ppaction://ole?verb=0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 cstate="print"/>
          <a:srcRect/>
          <a:stretch/>
        </p:blipFill>
        <p:spPr>
          <a:xfrm>
            <a:off x="1543817" y="712900"/>
            <a:ext cx="5053277" cy="3884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559992_GARCIA MORA_20181125_150436_0047 copia" descr="559992_GARCIA MORA_20181125_150436_0047 copia">
            <a:hlinkClick r:id="" action="ppaction://ole?verb=0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646484" y="2457751"/>
            <a:ext cx="5440894" cy="4043212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Servicio de Cirugía Cardiaca…"/>
          <p:cNvSpPr txBox="1"/>
          <p:nvPr/>
        </p:nvSpPr>
        <p:spPr>
          <a:xfrm>
            <a:off x="1543817" y="6500963"/>
            <a:ext cx="1122380" cy="301207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spcBef>
                <a:spcPts val="400"/>
              </a:spcBef>
              <a:defRPr sz="1000">
                <a:solidFill>
                  <a:srgbClr val="FFFFFF"/>
                </a:solidFill>
              </a:defRPr>
            </a:lvl1pPr>
          </a:lstStyle>
          <a:p>
            <a:r>
              <a:t>@rhdezestefania</a:t>
            </a:r>
          </a:p>
        </p:txBody>
      </p:sp>
      <p:pic>
        <p:nvPicPr>
          <p:cNvPr id="9" name="Picture 2" descr="Picture 2">
            <a:extLst>
              <a:ext uri="{FF2B5EF4-FFF2-40B4-BE49-F238E27FC236}">
                <a16:creationId xmlns:a16="http://schemas.microsoft.com/office/drawing/2014/main" id="{1021604C-5306-2340-9E56-39FBCAE76DA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458450" y="83160"/>
            <a:ext cx="1628928" cy="387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10" descr="10">
            <a:hlinkClick r:id="" action="ppaction://media"/>
            <a:extLst>
              <a:ext uri="{FF2B5EF4-FFF2-40B4-BE49-F238E27FC236}">
                <a16:creationId xmlns:a16="http://schemas.microsoft.com/office/drawing/2014/main" id="{EF846E60-EF60-FB48-9C0B-5880CF56F77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80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remove" display="0">
                  <p:stCondLst>
                    <p:cond delay="indefinite"/>
                  </p:stCondLst>
                </p:cTn>
                <p:tgtEl>
                  <p:spTgt spid="552"/>
                </p:tgtEl>
              </p:cMediaNode>
            </p:video>
            <p:video>
              <p:cMediaNode vol="0">
                <p:cTn id="14" fill="hold" display="0">
                  <p:stCondLst>
                    <p:cond delay="indefinite"/>
                  </p:stCondLst>
                </p:cTn>
                <p:tgtEl>
                  <p:spTgt spid="551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5" name="Tabla 4"/>
          <p:cNvGraphicFramePr/>
          <p:nvPr>
            <p:extLst>
              <p:ext uri="{D42A27DB-BD31-4B8C-83A1-F6EECF244321}">
                <p14:modId xmlns:p14="http://schemas.microsoft.com/office/powerpoint/2010/main" val="2409474036"/>
              </p:ext>
            </p:extLst>
          </p:nvPr>
        </p:nvGraphicFramePr>
        <p:xfrm>
          <a:off x="2557461" y="1802509"/>
          <a:ext cx="7900989" cy="4637714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4989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1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4143">
                <a:tc grid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n=23</a:t>
                      </a:r>
                      <a:endParaRPr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889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Muerte intrahospitalaria </a:t>
                      </a:r>
                      <a:endParaRPr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>
                        <a:defRPr sz="1800"/>
                      </a:pP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buFont typeface="Wingdings" pitchFamily="2" charset="2"/>
                        <a:buChar char="§"/>
                        <a:defRPr sz="1800"/>
                      </a:pP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Shock </a:t>
                      </a:r>
                      <a:r>
                        <a:rPr lang="es-E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postcardiotomía</a:t>
                      </a: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(2)</a:t>
                      </a:r>
                    </a:p>
                    <a:p>
                      <a:pPr algn="l">
                        <a:buFont typeface="Wingdings" pitchFamily="2" charset="2"/>
                        <a:buChar char="§"/>
                        <a:defRPr sz="1800"/>
                      </a:pPr>
                      <a:r>
                        <a:rPr lang="es-E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Sépsis</a:t>
                      </a: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(1)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298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Shock post-</a:t>
                      </a:r>
                      <a:r>
                        <a:rPr lang="es-E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cardiotomía</a:t>
                      </a:r>
                      <a:endParaRPr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777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Reoperación</a:t>
                      </a:r>
                      <a:r>
                        <a:rPr lang="es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por sangrado</a:t>
                      </a:r>
                      <a:endParaRPr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398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Estancia UCI prolongada (&gt; 10 días)</a:t>
                      </a:r>
                      <a:endParaRPr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 w="0">
                      <a:noFill/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 w="0">
                      <a:noFill/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5560721"/>
                  </a:ext>
                </a:extLst>
              </a:tr>
              <a:tr h="5447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Renal post-operatoria</a:t>
                      </a:r>
                      <a:endParaRPr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52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BAVC-MP definitivo</a:t>
                      </a:r>
                      <a:endParaRPr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12700" cap="flat">
                      <a:noFill/>
                      <a:prstDash val="solid"/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12700" cap="flat">
                      <a:noFill/>
                      <a:prstDash val="solid"/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56" name="Picture 2" descr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58450" y="83160"/>
            <a:ext cx="1628928" cy="387840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Servicio de Cirugía Cardiaca…"/>
          <p:cNvSpPr txBox="1"/>
          <p:nvPr/>
        </p:nvSpPr>
        <p:spPr>
          <a:xfrm>
            <a:off x="10964998" y="6440223"/>
            <a:ext cx="1122380" cy="30120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miter lim="400000"/>
          </a:ln>
          <a:effectLst>
            <a:outerShdw blurRad="254000" dist="127000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r">
              <a:spcBef>
                <a:spcPts val="400"/>
              </a:spcBef>
              <a:defRPr sz="1000"/>
            </a:lvl1pPr>
          </a:lstStyle>
          <a:p>
            <a:r>
              <a:rPr dirty="0"/>
              <a:t>@</a:t>
            </a:r>
            <a:r>
              <a:rPr dirty="0" err="1"/>
              <a:t>rhdezestefania</a:t>
            </a:r>
            <a:endParaRPr dirty="0"/>
          </a:p>
        </p:txBody>
      </p:sp>
      <p:sp>
        <p:nvSpPr>
          <p:cNvPr id="15" name="Y…">
            <a:extLst>
              <a:ext uri="{FF2B5EF4-FFF2-40B4-BE49-F238E27FC236}">
                <a16:creationId xmlns:a16="http://schemas.microsoft.com/office/drawing/2014/main" id="{438255DA-4D1C-B54F-8C19-9CA46D118BD3}"/>
              </a:ext>
            </a:extLst>
          </p:cNvPr>
          <p:cNvSpPr txBox="1"/>
          <p:nvPr/>
        </p:nvSpPr>
        <p:spPr>
          <a:xfrm>
            <a:off x="1700214" y="471000"/>
            <a:ext cx="3014661" cy="584775"/>
          </a:xfrm>
          <a:prstGeom prst="rect">
            <a:avLst/>
          </a:prstGeom>
          <a:solidFill>
            <a:srgbClr val="A7A7A7"/>
          </a:solidFill>
          <a:ln w="25400">
            <a:solidFill>
              <a:srgbClr val="000000"/>
            </a:solidFill>
            <a:miter lim="400000"/>
          </a:ln>
          <a:effectLst>
            <a:outerShdw blurRad="190500" dist="419100" dir="5400000" rotWithShape="0">
              <a:srgbClr val="000000">
                <a:alpha val="94471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lang="es-ES" sz="3200" b="1" dirty="0"/>
              <a:t>Centros A + B</a:t>
            </a:r>
          </a:p>
        </p:txBody>
      </p:sp>
      <p:sp>
        <p:nvSpPr>
          <p:cNvPr id="6" name="Nuestra experiencia">
            <a:extLst>
              <a:ext uri="{FF2B5EF4-FFF2-40B4-BE49-F238E27FC236}">
                <a16:creationId xmlns:a16="http://schemas.microsoft.com/office/drawing/2014/main" id="{83E7C444-DE0A-934E-BC88-870FCED10C62}"/>
              </a:ext>
            </a:extLst>
          </p:cNvPr>
          <p:cNvSpPr txBox="1"/>
          <p:nvPr/>
        </p:nvSpPr>
        <p:spPr>
          <a:xfrm>
            <a:off x="5290243" y="690871"/>
            <a:ext cx="5674755" cy="729807"/>
          </a:xfrm>
          <a:prstGeom prst="rect">
            <a:avLst/>
          </a:prstGeom>
          <a:ln w="50800">
            <a:solidFill>
              <a:srgbClr val="377887"/>
            </a:solidFill>
            <a:miter lim="400000"/>
          </a:ln>
          <a:effectLst>
            <a:outerShdw blurRad="254000" dist="127000" dir="5400000" rotWithShape="0">
              <a:srgbClr val="000000">
                <a:alpha val="85762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algn="ctr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complicaciones</a:t>
            </a:r>
          </a:p>
        </p:txBody>
      </p:sp>
      <p:pic>
        <p:nvPicPr>
          <p:cNvPr id="2" name="11" descr="11">
            <a:hlinkClick r:id="" action="ppaction://media"/>
            <a:extLst>
              <a:ext uri="{FF2B5EF4-FFF2-40B4-BE49-F238E27FC236}">
                <a16:creationId xmlns:a16="http://schemas.microsoft.com/office/drawing/2014/main" id="{CCE3B265-ADB0-9548-A5D6-D874B92BA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6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8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2" descr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58450" y="83160"/>
            <a:ext cx="1628928" cy="387840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Servicio de Cirugía Cardiaca…"/>
          <p:cNvSpPr txBox="1"/>
          <p:nvPr/>
        </p:nvSpPr>
        <p:spPr>
          <a:xfrm>
            <a:off x="10964998" y="6440223"/>
            <a:ext cx="1122380" cy="30120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miter lim="400000"/>
          </a:ln>
          <a:effectLst>
            <a:outerShdw blurRad="254000" dist="127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spcBef>
                <a:spcPts val="400"/>
              </a:spcBef>
              <a:defRPr sz="1000"/>
            </a:lvl1pPr>
          </a:lstStyle>
          <a:p>
            <a:r>
              <a:rPr dirty="0"/>
              <a:t>@</a:t>
            </a:r>
            <a:r>
              <a:rPr dirty="0" err="1"/>
              <a:t>rhdezestefania</a:t>
            </a:r>
            <a:endParaRPr dirty="0"/>
          </a:p>
        </p:txBody>
      </p:sp>
      <p:sp>
        <p:nvSpPr>
          <p:cNvPr id="15" name="Y…">
            <a:extLst>
              <a:ext uri="{FF2B5EF4-FFF2-40B4-BE49-F238E27FC236}">
                <a16:creationId xmlns:a16="http://schemas.microsoft.com/office/drawing/2014/main" id="{438255DA-4D1C-B54F-8C19-9CA46D118BD3}"/>
              </a:ext>
            </a:extLst>
          </p:cNvPr>
          <p:cNvSpPr txBox="1"/>
          <p:nvPr/>
        </p:nvSpPr>
        <p:spPr>
          <a:xfrm>
            <a:off x="1874386" y="829687"/>
            <a:ext cx="3014661" cy="584775"/>
          </a:xfrm>
          <a:prstGeom prst="rect">
            <a:avLst/>
          </a:prstGeom>
          <a:solidFill>
            <a:srgbClr val="A7A7A7"/>
          </a:solidFill>
          <a:ln w="25400">
            <a:solidFill>
              <a:srgbClr val="000000"/>
            </a:solidFill>
            <a:miter lim="400000"/>
          </a:ln>
          <a:effectLst>
            <a:outerShdw blurRad="190500" dist="419100" dir="5400000" rotWithShape="0">
              <a:srgbClr val="000000">
                <a:alpha val="9447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lang="es-ES" sz="3200" b="1" dirty="0"/>
              <a:t>Centros A + B</a:t>
            </a:r>
          </a:p>
        </p:txBody>
      </p:sp>
      <p:sp>
        <p:nvSpPr>
          <p:cNvPr id="6" name="Nuestra experiencia">
            <a:extLst>
              <a:ext uri="{FF2B5EF4-FFF2-40B4-BE49-F238E27FC236}">
                <a16:creationId xmlns:a16="http://schemas.microsoft.com/office/drawing/2014/main" id="{83E7C444-DE0A-934E-BC88-870FCED10C62}"/>
              </a:ext>
            </a:extLst>
          </p:cNvPr>
          <p:cNvSpPr txBox="1"/>
          <p:nvPr/>
        </p:nvSpPr>
        <p:spPr>
          <a:xfrm>
            <a:off x="5815013" y="470999"/>
            <a:ext cx="4643437" cy="943463"/>
          </a:xfrm>
          <a:prstGeom prst="rect">
            <a:avLst/>
          </a:prstGeom>
          <a:ln w="50800">
            <a:solidFill>
              <a:srgbClr val="377887"/>
            </a:solidFill>
            <a:miter lim="400000"/>
          </a:ln>
          <a:effectLst>
            <a:outerShdw blurRad="254000" dist="127000" dir="5400000" rotWithShape="0">
              <a:srgbClr val="000000">
                <a:alpha val="8576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Resultados hemodinámicos</a:t>
            </a: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seguimiento</a:t>
            </a:r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775584"/>
              </p:ext>
            </p:extLst>
          </p:nvPr>
        </p:nvGraphicFramePr>
        <p:xfrm>
          <a:off x="1819095" y="2023064"/>
          <a:ext cx="6317636" cy="22997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6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3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7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1" dirty="0">
                          <a:latin typeface="Arial" pitchFamily="34" charset="0"/>
                          <a:cs typeface="Arial" pitchFamily="34" charset="0"/>
                        </a:rPr>
                        <a:t>Gradientes (mm Hg) </a:t>
                      </a:r>
                    </a:p>
                  </a:txBody>
                  <a:tcPr marL="45720" marR="45720" anchor="ctr" horzOverflow="overflow"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marL="45720" marR="45720" anchor="ctr" horzOverflow="overflow"/>
                </a:tc>
                <a:tc hMerge="1"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Arial" pitchFamily="34" charset="0"/>
                          <a:cs typeface="Arial" pitchFamily="34" charset="0"/>
                        </a:rPr>
                        <a:t>máximo</a:t>
                      </a:r>
                      <a:endParaRPr lang="es-E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latin typeface="Arial" pitchFamily="34" charset="0"/>
                          <a:cs typeface="Arial" pitchFamily="34" charset="0"/>
                        </a:rPr>
                        <a:t>medio</a:t>
                      </a:r>
                      <a:endParaRPr lang="es-E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530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600" b="0" dirty="0">
                          <a:latin typeface="Arial" pitchFamily="34" charset="0"/>
                          <a:cs typeface="Arial" pitchFamily="34" charset="0"/>
                        </a:rPr>
                        <a:t>Pre alta</a:t>
                      </a:r>
                    </a:p>
                    <a:p>
                      <a:pPr algn="ctr">
                        <a:defRPr sz="1800"/>
                      </a:pPr>
                      <a:r>
                        <a:rPr lang="es-ES" sz="1600" b="0" dirty="0">
                          <a:latin typeface="Arial" pitchFamily="34" charset="0"/>
                          <a:cs typeface="Arial" pitchFamily="34" charset="0"/>
                        </a:rPr>
                        <a:t>n=20</a:t>
                      </a:r>
                      <a:endParaRPr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ES" sz="1600" b="0" dirty="0">
                          <a:latin typeface="Arial" pitchFamily="34" charset="0"/>
                          <a:cs typeface="Arial" pitchFamily="34" charset="0"/>
                        </a:rPr>
                        <a:t>22,1</a:t>
                      </a:r>
                      <a:r>
                        <a:rPr lang="es-ES" sz="1600" b="0" i="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j-ea"/>
                          <a:cs typeface="Arial" pitchFamily="34" charset="0"/>
                        </a:rPr>
                        <a:t>±</a:t>
                      </a:r>
                      <a:r>
                        <a:rPr lang="es-ES" sz="1600" b="0" dirty="0">
                          <a:latin typeface="Arial" pitchFamily="34" charset="0"/>
                          <a:cs typeface="Arial" pitchFamily="34" charset="0"/>
                        </a:rPr>
                        <a:t>4,7</a:t>
                      </a:r>
                    </a:p>
                  </a:txBody>
                  <a:tcPr marL="45720" marR="4572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ES" sz="1600" b="0" dirty="0">
                          <a:latin typeface="Arial" pitchFamily="34" charset="0"/>
                          <a:cs typeface="Arial" pitchFamily="34" charset="0"/>
                        </a:rPr>
                        <a:t>11,3</a:t>
                      </a:r>
                      <a:r>
                        <a:rPr lang="es-ES" sz="1600" b="0" i="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j-ea"/>
                          <a:cs typeface="Arial" pitchFamily="34" charset="0"/>
                        </a:rPr>
                        <a:t>±2,4</a:t>
                      </a:r>
                      <a:endParaRPr lang="es-E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836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ES" sz="1600" b="0" dirty="0">
                          <a:latin typeface="Arial" pitchFamily="34" charset="0"/>
                          <a:cs typeface="Arial" pitchFamily="34" charset="0"/>
                        </a:rPr>
                        <a:t>Seguimiento (6-12 meses)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ES" sz="1600" b="0" dirty="0">
                          <a:latin typeface="Arial" pitchFamily="34" charset="0"/>
                          <a:cs typeface="Arial" pitchFamily="34" charset="0"/>
                        </a:rPr>
                        <a:t>n=17</a:t>
                      </a:r>
                    </a:p>
                  </a:txBody>
                  <a:tcPr marL="45720" marR="4572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ES" sz="1600" b="0" i="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j-ea"/>
                          <a:cs typeface="Arial" pitchFamily="34" charset="0"/>
                        </a:rPr>
                        <a:t>17,1±6</a:t>
                      </a:r>
                      <a:endParaRPr lang="es-E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ES" sz="1600" b="0" i="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j-ea"/>
                          <a:cs typeface="Arial" pitchFamily="34" charset="0"/>
                        </a:rPr>
                        <a:t>9,2±4</a:t>
                      </a:r>
                      <a:endParaRPr lang="es-E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070786"/>
              </p:ext>
            </p:extLst>
          </p:nvPr>
        </p:nvGraphicFramePr>
        <p:xfrm>
          <a:off x="1819095" y="4657143"/>
          <a:ext cx="8128000" cy="1783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ES" sz="1400" b="1" dirty="0">
                          <a:latin typeface="Arial" pitchFamily="34" charset="0"/>
                          <a:cs typeface="Arial" pitchFamily="34" charset="0"/>
                        </a:rPr>
                        <a:t>Seguimiento (6-12 meses)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ES" sz="1400" b="0" dirty="0">
                          <a:latin typeface="Arial" pitchFamily="34" charset="0"/>
                          <a:cs typeface="Arial" pitchFamily="34" charset="0"/>
                        </a:rPr>
                        <a:t>Clase funcional I</a:t>
                      </a:r>
                    </a:p>
                  </a:txBody>
                  <a:tcPr marL="45720" marR="4572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400" b="0" dirty="0">
                          <a:latin typeface="Arial" pitchFamily="34" charset="0"/>
                          <a:cs typeface="Arial" pitchFamily="34" charset="0"/>
                        </a:rPr>
                        <a:t>11/17</a:t>
                      </a:r>
                      <a:endParaRPr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ES" sz="1400" b="0" dirty="0">
                          <a:latin typeface="Arial" pitchFamily="34" charset="0"/>
                          <a:cs typeface="Arial" pitchFamily="34" charset="0"/>
                        </a:rPr>
                        <a:t>Clase funcional II</a:t>
                      </a:r>
                    </a:p>
                  </a:txBody>
                  <a:tcPr marL="45720" marR="4572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400" b="0" dirty="0">
                          <a:latin typeface="Arial" pitchFamily="34" charset="0"/>
                          <a:cs typeface="Arial" pitchFamily="34" charset="0"/>
                        </a:rPr>
                        <a:t>6/17</a:t>
                      </a:r>
                      <a:endParaRPr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ES" sz="1400" b="0" dirty="0">
                          <a:latin typeface="Arial" pitchFamily="34" charset="0"/>
                          <a:cs typeface="Arial" pitchFamily="34" charset="0"/>
                        </a:rPr>
                        <a:t>Fallecidos</a:t>
                      </a:r>
                    </a:p>
                  </a:txBody>
                  <a:tcPr marL="45720" marR="4572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400" b="0" dirty="0">
                          <a:latin typeface="Arial" pitchFamily="34" charset="0"/>
                          <a:cs typeface="Arial" pitchFamily="34" charset="0"/>
                        </a:rPr>
                        <a:t>3/20</a:t>
                      </a:r>
                    </a:p>
                    <a:p>
                      <a:pPr algn="l">
                        <a:buFont typeface="Courier New" pitchFamily="49" charset="0"/>
                        <a:buChar char="o"/>
                        <a:defRPr sz="1800"/>
                      </a:pPr>
                      <a:r>
                        <a:rPr lang="es-ES" sz="1200" b="0" dirty="0">
                          <a:latin typeface="Arial" pitchFamily="34" charset="0"/>
                          <a:cs typeface="Arial" pitchFamily="34" charset="0"/>
                        </a:rPr>
                        <a:t>Endocarditis (2)</a:t>
                      </a:r>
                    </a:p>
                    <a:p>
                      <a:pPr algn="l">
                        <a:buFont typeface="Courier New" pitchFamily="49" charset="0"/>
                        <a:buChar char="o"/>
                        <a:defRPr sz="1800"/>
                      </a:pPr>
                      <a:r>
                        <a:rPr lang="es-ES" sz="1200" b="0" dirty="0">
                          <a:latin typeface="Arial" pitchFamily="34" charset="0"/>
                          <a:cs typeface="Arial" pitchFamily="34" charset="0"/>
                        </a:rPr>
                        <a:t>Insuficiencia cardiaca (1)</a:t>
                      </a:r>
                      <a:endParaRPr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11 Rectángulo"/>
          <p:cNvSpPr/>
          <p:nvPr/>
        </p:nvSpPr>
        <p:spPr>
          <a:xfrm>
            <a:off x="6388274" y="2868460"/>
            <a:ext cx="1478072" cy="12651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7279DA7-3E3E-D04D-A8B7-69F447BDC1A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08468" y="3054308"/>
            <a:ext cx="1971197" cy="1344516"/>
          </a:xfrm>
          <a:prstGeom prst="rect">
            <a:avLst/>
          </a:prstGeom>
        </p:spPr>
      </p:pic>
      <p:pic>
        <p:nvPicPr>
          <p:cNvPr id="13" name="Imagen" descr="Imagen">
            <a:extLst>
              <a:ext uri="{FF2B5EF4-FFF2-40B4-BE49-F238E27FC236}">
                <a16:creationId xmlns:a16="http://schemas.microsoft.com/office/drawing/2014/main" id="{267C0EA3-2789-F04D-9A2C-57CF4D54CA7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08468" y="2094709"/>
            <a:ext cx="1909470" cy="77375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0" dist="127000" dir="5400000" rotWithShape="0">
              <a:srgbClr val="000000">
                <a:alpha val="94609"/>
              </a:srgbClr>
            </a:outerShdw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EFA4766-8CCB-AB4D-BAC6-0313BDBD2A45}"/>
              </a:ext>
            </a:extLst>
          </p:cNvPr>
          <p:cNvSpPr/>
          <p:nvPr/>
        </p:nvSpPr>
        <p:spPr>
          <a:xfrm>
            <a:off x="8314660" y="1807535"/>
            <a:ext cx="2650338" cy="2849608"/>
          </a:xfrm>
          <a:prstGeom prst="rect">
            <a:avLst/>
          </a:prstGeom>
          <a:noFill/>
          <a:ln w="63500" cmpd="dbl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12" descr="12">
            <a:hlinkClick r:id="" action="ppaction://media"/>
            <a:extLst>
              <a:ext uri="{FF2B5EF4-FFF2-40B4-BE49-F238E27FC236}">
                <a16:creationId xmlns:a16="http://schemas.microsoft.com/office/drawing/2014/main" id="{109B6A34-FF81-1044-A4F4-1C823D078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8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8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 advAuto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5" name="Tabla 4"/>
          <p:cNvGraphicFramePr/>
          <p:nvPr/>
        </p:nvGraphicFramePr>
        <p:xfrm>
          <a:off x="2257425" y="714826"/>
          <a:ext cx="9658350" cy="6192021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2813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7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7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5282">
                <a:tc rowSpan="2">
                  <a:txBody>
                    <a:bodyPr/>
                    <a:lstStyle/>
                    <a:p>
                      <a:pPr algn="ctr">
                        <a:defRPr sz="1600" b="1"/>
                      </a:pP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Intuity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Elite® + </a:t>
                      </a:r>
                      <a:r>
                        <a:rPr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Prótesis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Mitral</a:t>
                      </a:r>
                    </a:p>
                  </a:txBody>
                  <a:tcPr marL="45720" marR="45720" anchor="ctr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Prótesis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aortica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Prótesis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Mitral</a:t>
                      </a:r>
                    </a:p>
                  </a:txBody>
                  <a:tcPr marL="45720" marR="45720" anchor="ctr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702">
                <a:tc vMerge="1">
                  <a:txBody>
                    <a:bodyPr/>
                    <a:lstStyle/>
                    <a:p>
                      <a:pPr algn="r">
                        <a:defRPr sz="1800"/>
                      </a:pP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2018-2019</a:t>
                      </a:r>
                    </a:p>
                  </a:txBody>
                  <a:tcPr marL="45720" marR="45720" anchor="ctr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2010-2018</a:t>
                      </a:r>
                    </a:p>
                  </a:txBody>
                  <a:tcPr marL="45720" marR="45720" anchor="ctr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48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pacientes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(n)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8*</a:t>
                      </a:r>
                    </a:p>
                  </a:txBody>
                  <a:tcPr marL="45720" marR="45720" anchor="ctr" horzOverflow="overflow"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58**</a:t>
                      </a:r>
                    </a:p>
                  </a:txBody>
                  <a:tcPr marL="45720" marR="45720" anchor="ctr" horzOverflow="overflow"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307">
                <a:tc>
                  <a:txBody>
                    <a:bodyPr/>
                    <a:lstStyle/>
                    <a:p>
                      <a:pPr algn="ctr">
                        <a:defRPr sz="1600" i="1"/>
                      </a:pP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(media)</a:t>
                      </a:r>
                    </a:p>
                  </a:txBody>
                  <a:tcPr marL="45720" marR="45720" anchor="ctr" horzOverflow="overflow">
                    <a:lnB w="0">
                      <a:miter lim="400000"/>
                    </a:lnB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(media)</a:t>
                      </a:r>
                    </a:p>
                  </a:txBody>
                  <a:tcPr marL="45720" marR="45720" anchor="ctr" horzOverflow="overflow">
                    <a:lnB w="0">
                      <a:miter lim="400000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0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EUROSCORE II</a:t>
                      </a: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</a:t>
                      </a: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</a:t>
                      </a: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56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CEC</a:t>
                      </a: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</a:t>
                      </a: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56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Isquemia</a:t>
                      </a: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56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IOT horas</a:t>
                      </a: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24,7</a:t>
                      </a: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757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UCI</a:t>
                      </a: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</a:t>
                      </a: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3,05</a:t>
                      </a: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808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
Estancia</a:t>
                      </a:r>
                    </a:p>
                  </a:txBody>
                  <a:tcPr marL="45720" marR="45720" anchor="ctr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10,4</a:t>
                      </a: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15,6</a:t>
                      </a: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2148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Mortalidad</a:t>
                      </a:r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hospitalaria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(n)%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(0) 0%</a:t>
                      </a:r>
                    </a:p>
                  </a:txBody>
                  <a:tcPr marL="45720" marR="45720" anchor="ctr" horzOverflow="overflow"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 3,4%</a:t>
                      </a:r>
                    </a:p>
                  </a:txBody>
                  <a:tcPr marL="45720" marR="45720" anchor="ctr" horzOverflow="overflow"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8085"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</a:t>
                      </a:r>
                      <a:r>
                        <a:rPr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paciente</a:t>
                      </a:r>
                      <a:r>
                        <a:rPr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</a:t>
                      </a:r>
                      <a:r>
                        <a:rPr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tric</a:t>
                      </a: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  </a:t>
                      </a:r>
                      <a:r>
                        <a:rPr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 </a:t>
                      </a:r>
                      <a:r>
                        <a:rPr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</a:t>
                      </a: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</a:t>
                      </a:r>
                      <a:r>
                        <a:rPr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prótesis</a:t>
                      </a:r>
                      <a:r>
                        <a:rPr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mecánicas</a:t>
                      </a:r>
                      <a:r>
                        <a:rPr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</a:t>
                      </a:r>
                      <a:r>
                        <a:rPr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biológicas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556" name="Picture 2" descr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58450" y="83160"/>
            <a:ext cx="1628928" cy="387840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Servicio de Cirugía Cardiaca…"/>
          <p:cNvSpPr txBox="1"/>
          <p:nvPr/>
        </p:nvSpPr>
        <p:spPr>
          <a:xfrm>
            <a:off x="10964998" y="6440223"/>
            <a:ext cx="1122380" cy="30120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miter lim="400000"/>
          </a:ln>
          <a:effectLst>
            <a:outerShdw blurRad="254000" dist="127000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r">
              <a:spcBef>
                <a:spcPts val="400"/>
              </a:spcBef>
              <a:defRPr sz="1000"/>
            </a:lvl1pPr>
          </a:lstStyle>
          <a:p>
            <a:r>
              <a:rPr dirty="0"/>
              <a:t>@</a:t>
            </a:r>
            <a:r>
              <a:rPr dirty="0" err="1"/>
              <a:t>rhdezestefania</a:t>
            </a:r>
            <a:endParaRPr dirty="0"/>
          </a:p>
        </p:txBody>
      </p:sp>
      <p:sp>
        <p:nvSpPr>
          <p:cNvPr id="9" name="5 Rectángulo">
            <a:extLst>
              <a:ext uri="{FF2B5EF4-FFF2-40B4-BE49-F238E27FC236}">
                <a16:creationId xmlns:a16="http://schemas.microsoft.com/office/drawing/2014/main" id="{23205245-B398-A14F-843C-C25E686FA07B}"/>
              </a:ext>
            </a:extLst>
          </p:cNvPr>
          <p:cNvSpPr/>
          <p:nvPr/>
        </p:nvSpPr>
        <p:spPr>
          <a:xfrm>
            <a:off x="5742831" y="3064413"/>
            <a:ext cx="4914258" cy="364587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0000"/>
                </a:solidFill>
              </a:defRPr>
            </a:pPr>
            <a:endParaRPr/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F9DE172E-4174-A240-90B7-6482173FDDCE}"/>
              </a:ext>
            </a:extLst>
          </p:cNvPr>
          <p:cNvSpPr/>
          <p:nvPr/>
        </p:nvSpPr>
        <p:spPr>
          <a:xfrm>
            <a:off x="5742831" y="3532807"/>
            <a:ext cx="4914258" cy="364587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0000"/>
                </a:solidFill>
              </a:defRPr>
            </a:pPr>
            <a:endParaRPr/>
          </a:p>
        </p:txBody>
      </p:sp>
      <p:sp>
        <p:nvSpPr>
          <p:cNvPr id="12" name="10 Rectángulo">
            <a:extLst>
              <a:ext uri="{FF2B5EF4-FFF2-40B4-BE49-F238E27FC236}">
                <a16:creationId xmlns:a16="http://schemas.microsoft.com/office/drawing/2014/main" id="{F5F18DB1-FBEC-EC43-A034-F0DB02CAD9C1}"/>
              </a:ext>
            </a:extLst>
          </p:cNvPr>
          <p:cNvSpPr/>
          <p:nvPr/>
        </p:nvSpPr>
        <p:spPr>
          <a:xfrm>
            <a:off x="5742831" y="3980275"/>
            <a:ext cx="4914258" cy="420043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0000"/>
                </a:solidFill>
              </a:defRPr>
            </a:pPr>
            <a:endParaRPr/>
          </a:p>
        </p:txBody>
      </p:sp>
      <p:sp>
        <p:nvSpPr>
          <p:cNvPr id="13" name="10 Rectángulo">
            <a:extLst>
              <a:ext uri="{FF2B5EF4-FFF2-40B4-BE49-F238E27FC236}">
                <a16:creationId xmlns:a16="http://schemas.microsoft.com/office/drawing/2014/main" id="{CFB35F4F-5ADF-DA49-AAEB-39DA83B62AD8}"/>
              </a:ext>
            </a:extLst>
          </p:cNvPr>
          <p:cNvSpPr/>
          <p:nvPr/>
        </p:nvSpPr>
        <p:spPr>
          <a:xfrm>
            <a:off x="5742831" y="4471915"/>
            <a:ext cx="4914258" cy="405755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0000"/>
                </a:solidFill>
              </a:defRPr>
            </a:pPr>
            <a:endParaRPr/>
          </a:p>
        </p:txBody>
      </p:sp>
      <p:sp>
        <p:nvSpPr>
          <p:cNvPr id="14" name="10 Rectángulo">
            <a:extLst>
              <a:ext uri="{FF2B5EF4-FFF2-40B4-BE49-F238E27FC236}">
                <a16:creationId xmlns:a16="http://schemas.microsoft.com/office/drawing/2014/main" id="{E7C9C9AA-073D-1D4F-B827-FECFBCEFAA57}"/>
              </a:ext>
            </a:extLst>
          </p:cNvPr>
          <p:cNvSpPr/>
          <p:nvPr/>
        </p:nvSpPr>
        <p:spPr>
          <a:xfrm>
            <a:off x="5742831" y="5002547"/>
            <a:ext cx="4914258" cy="405755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0000"/>
                </a:solidFill>
              </a:defRPr>
            </a:pPr>
            <a:endParaRPr/>
          </a:p>
        </p:txBody>
      </p:sp>
      <p:sp>
        <p:nvSpPr>
          <p:cNvPr id="15" name="Y…">
            <a:extLst>
              <a:ext uri="{FF2B5EF4-FFF2-40B4-BE49-F238E27FC236}">
                <a16:creationId xmlns:a16="http://schemas.microsoft.com/office/drawing/2014/main" id="{438255DA-4D1C-B54F-8C19-9CA46D118BD3}"/>
              </a:ext>
            </a:extLst>
          </p:cNvPr>
          <p:cNvSpPr txBox="1"/>
          <p:nvPr/>
        </p:nvSpPr>
        <p:spPr>
          <a:xfrm>
            <a:off x="2055133" y="181711"/>
            <a:ext cx="2325207" cy="1077218"/>
          </a:xfrm>
          <a:prstGeom prst="rect">
            <a:avLst/>
          </a:prstGeom>
          <a:solidFill>
            <a:srgbClr val="A7A7A7"/>
          </a:solidFill>
          <a:ln w="25400">
            <a:solidFill>
              <a:srgbClr val="000000"/>
            </a:solidFill>
            <a:miter lim="400000"/>
          </a:ln>
          <a:effectLst>
            <a:outerShdw blurRad="190500" dist="419100" dir="5400000" rotWithShape="0">
              <a:srgbClr val="000000">
                <a:alpha val="94471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lang="es-ES" sz="3200" b="1"/>
              <a:t>Centro B</a:t>
            </a:r>
            <a:endParaRPr lang="es-ES" sz="3200" b="1" dirty="0"/>
          </a:p>
          <a:p>
            <a:pPr algn="ctr"/>
            <a:r>
              <a:rPr lang="es-ES" sz="3200" b="1" dirty="0"/>
              <a:t>n=8</a:t>
            </a:r>
            <a:endParaRPr sz="3200" b="1" dirty="0"/>
          </a:p>
        </p:txBody>
      </p:sp>
      <p:pic>
        <p:nvPicPr>
          <p:cNvPr id="2" name="13" descr="13">
            <a:hlinkClick r:id="" action="ppaction://media"/>
            <a:extLst>
              <a:ext uri="{FF2B5EF4-FFF2-40B4-BE49-F238E27FC236}">
                <a16:creationId xmlns:a16="http://schemas.microsoft.com/office/drawing/2014/main" id="{CA693DBB-5225-BD41-823E-4F894317E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2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8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Picture 3" descr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0554" y="383637"/>
            <a:ext cx="4141355" cy="3295466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12 CuadroTexto"/>
          <p:cNvSpPr txBox="1"/>
          <p:nvPr/>
        </p:nvSpPr>
        <p:spPr>
          <a:xfrm>
            <a:off x="6273876" y="469288"/>
            <a:ext cx="57606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E13F3B"/>
                </a:solidFill>
                <a:effectLst>
                  <a:outerShdw blurRad="50800" dist="39000" dir="5460000" rotWithShape="0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dirty="0"/>
              <a:t>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2536172-A64A-D64E-B119-48DD89E3CD31}"/>
              </a:ext>
            </a:extLst>
          </p:cNvPr>
          <p:cNvGrpSpPr/>
          <p:nvPr/>
        </p:nvGrpSpPr>
        <p:grpSpPr>
          <a:xfrm>
            <a:off x="6901013" y="383637"/>
            <a:ext cx="4420119" cy="3250220"/>
            <a:chOff x="6816081" y="980729"/>
            <a:chExt cx="3352289" cy="2636911"/>
          </a:xfrm>
        </p:grpSpPr>
        <p:pic>
          <p:nvPicPr>
            <p:cNvPr id="601" name="Picture 2" descr="Picture 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16081" y="980729"/>
              <a:ext cx="3352289" cy="2636911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607" name="14 CuadroTexto"/>
            <p:cNvSpPr txBox="1"/>
            <p:nvPr/>
          </p:nvSpPr>
          <p:spPr>
            <a:xfrm>
              <a:off x="6951694" y="1050218"/>
              <a:ext cx="576065" cy="36933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>
                <a:defRPr b="1">
                  <a:solidFill>
                    <a:srgbClr val="E13F3B"/>
                  </a:solidFill>
                  <a:effectLst>
                    <a:outerShdw blurRad="50800" dist="39000" dir="5460000" rotWithShape="0">
                      <a:srgbClr val="000000">
                        <a:alpha val="38000"/>
                      </a:srgbClr>
                    </a:outerShdw>
                  </a:effectLst>
                </a:defRPr>
              </a:lvl1pPr>
            </a:lstStyle>
            <a:p>
              <a:r>
                <a:rPr dirty="0"/>
                <a:t>A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6D5ABB82-757D-1643-A9A9-7BF6DE81128C}"/>
              </a:ext>
            </a:extLst>
          </p:cNvPr>
          <p:cNvGrpSpPr/>
          <p:nvPr/>
        </p:nvGrpSpPr>
        <p:grpSpPr>
          <a:xfrm>
            <a:off x="2420554" y="3723894"/>
            <a:ext cx="4141355" cy="2928938"/>
            <a:chOff x="2495599" y="4293096"/>
            <a:chExt cx="3457752" cy="2564904"/>
          </a:xfrm>
        </p:grpSpPr>
        <p:pic>
          <p:nvPicPr>
            <p:cNvPr id="608" name="Picture 4" descr="Picture 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95599" y="4293096"/>
              <a:ext cx="3457752" cy="25649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09" name="15 CuadroTexto"/>
            <p:cNvSpPr txBox="1"/>
            <p:nvPr/>
          </p:nvSpPr>
          <p:spPr>
            <a:xfrm>
              <a:off x="2639616" y="4406533"/>
              <a:ext cx="576066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>
                <a:defRPr b="1">
                  <a:solidFill>
                    <a:srgbClr val="FFC000"/>
                  </a:solidFill>
                  <a:effectLst>
                    <a:outerShdw blurRad="50800" dist="39000" dir="5460000" rotWithShape="0">
                      <a:srgbClr val="000000">
                        <a:alpha val="38000"/>
                      </a:srgbClr>
                    </a:outerShdw>
                  </a:effectLst>
                </a:defRPr>
              </a:lvl1pPr>
            </a:lstStyle>
            <a:p>
              <a:r>
                <a:rPr dirty="0"/>
                <a:t>B</a:t>
              </a: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8848705E-4A2C-BA43-9D2D-E484C2186E23}"/>
              </a:ext>
            </a:extLst>
          </p:cNvPr>
          <p:cNvGrpSpPr/>
          <p:nvPr/>
        </p:nvGrpSpPr>
        <p:grpSpPr>
          <a:xfrm>
            <a:off x="6901013" y="3723894"/>
            <a:ext cx="4420119" cy="2928938"/>
            <a:chOff x="7032105" y="3666272"/>
            <a:chExt cx="4420119" cy="3044182"/>
          </a:xfrm>
        </p:grpSpPr>
        <p:pic>
          <p:nvPicPr>
            <p:cNvPr id="610" name="Picture 5" descr="Picture 5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32105" y="3666272"/>
              <a:ext cx="4420119" cy="304418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11" name="16 CuadroTexto"/>
            <p:cNvSpPr txBox="1"/>
            <p:nvPr/>
          </p:nvSpPr>
          <p:spPr>
            <a:xfrm>
              <a:off x="7128051" y="3853431"/>
              <a:ext cx="576065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>
                <a:defRPr b="1">
                  <a:solidFill>
                    <a:srgbClr val="00B0F0"/>
                  </a:solidFill>
                  <a:effectLst>
                    <a:outerShdw blurRad="50800" dist="39000" dir="5460000" rotWithShape="0">
                      <a:srgbClr val="000000">
                        <a:alpha val="38000"/>
                      </a:srgbClr>
                    </a:outerShdw>
                  </a:effectLst>
                </a:defRPr>
              </a:lvl1pPr>
            </a:lstStyle>
            <a:p>
              <a:r>
                <a:rPr dirty="0"/>
                <a:t>C</a:t>
              </a:r>
            </a:p>
          </p:txBody>
        </p:sp>
      </p:grpSp>
      <p:sp>
        <p:nvSpPr>
          <p:cNvPr id="612" name="Servicio de Cirugía Cardiaca…"/>
          <p:cNvSpPr txBox="1"/>
          <p:nvPr/>
        </p:nvSpPr>
        <p:spPr>
          <a:xfrm>
            <a:off x="10937154" y="6502229"/>
            <a:ext cx="1122380" cy="301207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spcBef>
                <a:spcPts val="400"/>
              </a:spcBef>
              <a:defRPr sz="1000"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@</a:t>
            </a:r>
            <a:r>
              <a:rPr dirty="0" err="1">
                <a:solidFill>
                  <a:schemeClr val="tx1"/>
                </a:solidFill>
              </a:rPr>
              <a:t>rhdezestefania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4" name="Picture 2" descr="Picture 2">
            <a:extLst>
              <a:ext uri="{FF2B5EF4-FFF2-40B4-BE49-F238E27FC236}">
                <a16:creationId xmlns:a16="http://schemas.microsoft.com/office/drawing/2014/main" id="{266B1917-E4E4-B94F-AA63-477A54631DE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809898" y="54565"/>
            <a:ext cx="1382102" cy="32907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Y…">
            <a:extLst>
              <a:ext uri="{FF2B5EF4-FFF2-40B4-BE49-F238E27FC236}">
                <a16:creationId xmlns:a16="http://schemas.microsoft.com/office/drawing/2014/main" id="{734D1B17-D4F9-F84E-9CC2-BCD8675A3CA9}"/>
              </a:ext>
            </a:extLst>
          </p:cNvPr>
          <p:cNvSpPr txBox="1"/>
          <p:nvPr/>
        </p:nvSpPr>
        <p:spPr>
          <a:xfrm>
            <a:off x="1481034" y="219101"/>
            <a:ext cx="1610833" cy="707886"/>
          </a:xfrm>
          <a:prstGeom prst="rect">
            <a:avLst/>
          </a:prstGeom>
          <a:solidFill>
            <a:srgbClr val="A7A7A7"/>
          </a:solidFill>
          <a:ln w="25400">
            <a:solidFill>
              <a:srgbClr val="000000"/>
            </a:solidFill>
            <a:miter lim="400000"/>
          </a:ln>
          <a:effectLst>
            <a:outerShdw blurRad="190500" dist="419100" dir="5400000" rotWithShape="0">
              <a:srgbClr val="000000">
                <a:alpha val="94471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lang="es-ES" sz="2000" b="1" dirty="0"/>
              <a:t>Centro A</a:t>
            </a:r>
          </a:p>
          <a:p>
            <a:pPr algn="ctr"/>
            <a:r>
              <a:rPr lang="es-ES" sz="2000" b="1" dirty="0"/>
              <a:t>n=8</a:t>
            </a:r>
            <a:endParaRPr sz="2000" b="1" dirty="0"/>
          </a:p>
        </p:txBody>
      </p:sp>
      <p:pic>
        <p:nvPicPr>
          <p:cNvPr id="5" name="14" descr="14">
            <a:hlinkClick r:id="" action="ppaction://media"/>
            <a:extLst>
              <a:ext uri="{FF2B5EF4-FFF2-40B4-BE49-F238E27FC236}">
                <a16:creationId xmlns:a16="http://schemas.microsoft.com/office/drawing/2014/main" id="{BE0F87AF-39B7-9648-9946-E8D9F790F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80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Picture 2" descr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67941" y="43489"/>
            <a:ext cx="1824121" cy="4343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3DD28ADC-9A42-3045-8FDD-7FDEF8B8B51B}"/>
              </a:ext>
            </a:extLst>
          </p:cNvPr>
          <p:cNvGrpSpPr/>
          <p:nvPr/>
        </p:nvGrpSpPr>
        <p:grpSpPr>
          <a:xfrm>
            <a:off x="7758187" y="1163640"/>
            <a:ext cx="4333875" cy="5266407"/>
            <a:chOff x="6701907" y="623605"/>
            <a:chExt cx="5390155" cy="6234395"/>
          </a:xfrm>
        </p:grpSpPr>
        <p:pic>
          <p:nvPicPr>
            <p:cNvPr id="681" name="Picture 2" descr="Picture 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01907" y="623605"/>
              <a:ext cx="5390155" cy="623439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83" name="6 Conector recto de flecha"/>
            <p:cNvSpPr/>
            <p:nvPr/>
          </p:nvSpPr>
          <p:spPr>
            <a:xfrm>
              <a:off x="8623748" y="4414111"/>
              <a:ext cx="432049" cy="216025"/>
            </a:xfrm>
            <a:prstGeom prst="line">
              <a:avLst/>
            </a:prstGeom>
            <a:ln w="38100">
              <a:solidFill>
                <a:srgbClr val="FFC000"/>
              </a:solidFill>
              <a:tailEnd type="triangle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684" name="9 Conector recto de flecha"/>
            <p:cNvSpPr/>
            <p:nvPr/>
          </p:nvSpPr>
          <p:spPr>
            <a:xfrm flipH="1">
              <a:off x="10156364" y="4201961"/>
              <a:ext cx="288033" cy="216025"/>
            </a:xfrm>
            <a:prstGeom prst="line">
              <a:avLst/>
            </a:prstGeom>
            <a:ln w="38100">
              <a:solidFill>
                <a:schemeClr val="accent1"/>
              </a:solidFill>
              <a:tailEnd type="triangle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/>
            <a:lstStyle/>
            <a:p>
              <a:endParaRPr/>
            </a:p>
          </p:txBody>
        </p:sp>
      </p:grpSp>
      <p:sp>
        <p:nvSpPr>
          <p:cNvPr id="685" name="Servicio de Cirugía Cardiaca…"/>
          <p:cNvSpPr txBox="1"/>
          <p:nvPr/>
        </p:nvSpPr>
        <p:spPr>
          <a:xfrm>
            <a:off x="10812520" y="6520644"/>
            <a:ext cx="1122380" cy="301207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spcBef>
                <a:spcPts val="400"/>
              </a:spcBef>
              <a:defRPr sz="1000"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@</a:t>
            </a:r>
            <a:r>
              <a:rPr dirty="0" err="1">
                <a:solidFill>
                  <a:schemeClr val="tx1"/>
                </a:solidFill>
              </a:rPr>
              <a:t>rhdezestefania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117632A-AD29-1F49-8EC5-2544A36DA355}"/>
              </a:ext>
            </a:extLst>
          </p:cNvPr>
          <p:cNvSpPr txBox="1"/>
          <p:nvPr/>
        </p:nvSpPr>
        <p:spPr>
          <a:xfrm>
            <a:off x="1870907" y="1597955"/>
            <a:ext cx="5744331" cy="4832092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ln>
            <a:solidFill>
              <a:srgbClr val="377887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La válvula </a:t>
            </a:r>
            <a:r>
              <a:rPr lang="es-ES" sz="2200" dirty="0" err="1">
                <a:latin typeface="Arial" panose="020B0604020202020204" pitchFamily="34" charset="0"/>
                <a:cs typeface="Arial" panose="020B0604020202020204" pitchFamily="34" charset="0"/>
              </a:rPr>
              <a:t>Intuity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 Elite® reduce los </a:t>
            </a:r>
            <a:r>
              <a:rPr lang="es-ES" sz="2200" b="1" dirty="0">
                <a:latin typeface="Arial" panose="020B0604020202020204" pitchFamily="34" charset="0"/>
                <a:cs typeface="Arial" panose="020B0604020202020204" pitchFamily="34" charset="0"/>
              </a:rPr>
              <a:t>tiempos de isquemia 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y de </a:t>
            </a:r>
            <a:r>
              <a:rPr lang="es-ES" sz="2200" b="1" dirty="0">
                <a:latin typeface="Arial" panose="020B0604020202020204" pitchFamily="34" charset="0"/>
                <a:cs typeface="Arial" panose="020B0604020202020204" pitchFamily="34" charset="0"/>
              </a:rPr>
              <a:t>CEC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; el </a:t>
            </a:r>
            <a:r>
              <a:rPr lang="es-ES" sz="2200" b="1" dirty="0">
                <a:latin typeface="Arial" panose="020B0604020202020204" pitchFamily="34" charset="0"/>
                <a:cs typeface="Arial" panose="020B0604020202020204" pitchFamily="34" charset="0"/>
              </a:rPr>
              <a:t>ingreso en UCI 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y la </a:t>
            </a:r>
            <a:r>
              <a:rPr lang="es-ES" sz="2200" b="1" dirty="0">
                <a:latin typeface="Arial" panose="020B0604020202020204" pitchFamily="34" charset="0"/>
                <a:cs typeface="Arial" panose="020B0604020202020204" pitchFamily="34" charset="0"/>
              </a:rPr>
              <a:t>estancia hospitalaria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 en pacientes con necesidad de cirugía </a:t>
            </a:r>
            <a:r>
              <a:rPr lang="es-ES" sz="2200" dirty="0" err="1">
                <a:latin typeface="Arial" panose="020B0604020202020204" pitchFamily="34" charset="0"/>
                <a:cs typeface="Arial" panose="020B0604020202020204" pitchFamily="34" charset="0"/>
              </a:rPr>
              <a:t>plurivalvular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es-E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s-E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Los resultados de </a:t>
            </a:r>
            <a:r>
              <a:rPr lang="es-ES" sz="2200" b="1" dirty="0">
                <a:latin typeface="Arial" panose="020B0604020202020204" pitchFamily="34" charset="0"/>
                <a:cs typeface="Arial" panose="020B0604020202020204" pitchFamily="34" charset="0"/>
              </a:rPr>
              <a:t>gradientes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 en el postoperatorio son </a:t>
            </a:r>
            <a:r>
              <a:rPr lang="es-ES" sz="2200" b="1" dirty="0">
                <a:latin typeface="Arial" panose="020B0604020202020204" pitchFamily="34" charset="0"/>
                <a:cs typeface="Arial" panose="020B0604020202020204" pitchFamily="34" charset="0"/>
              </a:rPr>
              <a:t>satisfactorios</a:t>
            </a:r>
          </a:p>
          <a:p>
            <a:pPr marL="457200" indent="-457200">
              <a:buFont typeface="+mj-lt"/>
              <a:buAutoNum type="arabicPeriod"/>
            </a:pPr>
            <a:endParaRPr lang="es-E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s-E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Debe ser </a:t>
            </a:r>
            <a:r>
              <a:rPr lang="es-ES" sz="2200" b="1" dirty="0">
                <a:latin typeface="Arial" panose="020B0604020202020204" pitchFamily="34" charset="0"/>
                <a:cs typeface="Arial" panose="020B0604020202020204" pitchFamily="34" charset="0"/>
              </a:rPr>
              <a:t>considerado 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su utilización en pacientes con </a:t>
            </a:r>
            <a:r>
              <a:rPr lang="es-ES" sz="2200" b="1" dirty="0">
                <a:latin typeface="Arial" panose="020B0604020202020204" pitchFamily="34" charset="0"/>
                <a:cs typeface="Arial" panose="020B0604020202020204" pitchFamily="34" charset="0"/>
              </a:rPr>
              <a:t>placas de calcio en la aorta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 (permite menor manipulación)</a:t>
            </a:r>
          </a:p>
        </p:txBody>
      </p:sp>
      <p:sp>
        <p:nvSpPr>
          <p:cNvPr id="12" name="Conclusiones">
            <a:extLst>
              <a:ext uri="{FF2B5EF4-FFF2-40B4-BE49-F238E27FC236}">
                <a16:creationId xmlns:a16="http://schemas.microsoft.com/office/drawing/2014/main" id="{229325B3-D8A1-3043-B472-9BC21F3CBC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34543" y="685128"/>
            <a:ext cx="2809057" cy="586112"/>
          </a:xfrm>
          <a:prstGeom prst="rect">
            <a:avLst/>
          </a:prstGeom>
          <a:ln w="50800">
            <a:solidFill>
              <a:srgbClr val="377887"/>
            </a:solidFill>
            <a:round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/>
          <a:lstStyle>
            <a:lvl1pPr defTabSz="859536">
              <a:defRPr sz="3008"/>
            </a:lvl1pPr>
          </a:lstStyle>
          <a:p>
            <a:r>
              <a:rPr dirty="0" err="1"/>
              <a:t>Conclusiones</a:t>
            </a:r>
            <a:endParaRPr dirty="0"/>
          </a:p>
        </p:txBody>
      </p:sp>
      <p:pic>
        <p:nvPicPr>
          <p:cNvPr id="4" name="15" descr="15">
            <a:hlinkClick r:id="" action="ppaction://media"/>
            <a:extLst>
              <a:ext uri="{FF2B5EF4-FFF2-40B4-BE49-F238E27FC236}">
                <a16:creationId xmlns:a16="http://schemas.microsoft.com/office/drawing/2014/main" id="{9BED304A-ED15-5742-A18F-12EE988BF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80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Imagen" descr="Imagen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61685" y="18911"/>
            <a:ext cx="5115137" cy="6820180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753" name="Gracias"/>
          <p:cNvSpPr txBox="1">
            <a:spLocks noGrp="1"/>
          </p:cNvSpPr>
          <p:nvPr>
            <p:ph type="title"/>
          </p:nvPr>
        </p:nvSpPr>
        <p:spPr>
          <a:xfrm>
            <a:off x="7633051" y="5166636"/>
            <a:ext cx="3724257" cy="801428"/>
          </a:xfrm>
          <a:prstGeom prst="rect">
            <a:avLst/>
          </a:prstGeom>
          <a:ln w="50800">
            <a:solidFill>
              <a:srgbClr val="377887"/>
            </a:solidFill>
            <a:round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>
            <a:normAutofit/>
          </a:bodyPr>
          <a:lstStyle>
            <a:lvl1pPr defTabSz="841247">
              <a:defRPr sz="4508"/>
            </a:lvl1pPr>
          </a:lstStyle>
          <a:p>
            <a:pPr algn="ctr"/>
            <a:r>
              <a:rPr sz="4000" dirty="0"/>
              <a:t>Gracias </a:t>
            </a:r>
          </a:p>
        </p:txBody>
      </p:sp>
      <p:sp>
        <p:nvSpPr>
          <p:cNvPr id="754" name="Servicio de Cirugía Cardiaca…"/>
          <p:cNvSpPr txBox="1"/>
          <p:nvPr/>
        </p:nvSpPr>
        <p:spPr>
          <a:xfrm>
            <a:off x="11069620" y="6537884"/>
            <a:ext cx="1122380" cy="301207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spcBef>
                <a:spcPts val="400"/>
              </a:spcBef>
              <a:defRPr sz="1000"/>
            </a:lvl1pPr>
          </a:lstStyle>
          <a:p>
            <a:r>
              <a:rPr dirty="0"/>
              <a:t>@</a:t>
            </a:r>
            <a:r>
              <a:rPr dirty="0" err="1"/>
              <a:t>rhdezestefania</a:t>
            </a:r>
            <a:endParaRPr dirty="0"/>
          </a:p>
        </p:txBody>
      </p:sp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AC029723-525F-0C40-8323-B00CD8DB2D3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98450" y="18909"/>
            <a:ext cx="1382102" cy="32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15" descr="15">
            <a:hlinkClick r:id="" action="ppaction://media"/>
            <a:extLst>
              <a:ext uri="{FF2B5EF4-FFF2-40B4-BE49-F238E27FC236}">
                <a16:creationId xmlns:a16="http://schemas.microsoft.com/office/drawing/2014/main" id="{B3ED139A-3468-F64D-8619-3B050BEDF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80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Introducción"/>
          <p:cNvSpPr txBox="1">
            <a:spLocks noGrp="1"/>
          </p:cNvSpPr>
          <p:nvPr>
            <p:ph type="title"/>
          </p:nvPr>
        </p:nvSpPr>
        <p:spPr>
          <a:xfrm>
            <a:off x="1886916" y="191988"/>
            <a:ext cx="3594627" cy="713905"/>
          </a:xfrm>
          <a:prstGeom prst="rect">
            <a:avLst/>
          </a:prstGeom>
          <a:ln w="50800">
            <a:solidFill>
              <a:srgbClr val="377887"/>
            </a:solidFill>
            <a:round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/>
          <a:lstStyle>
            <a:lvl1pPr defTabSz="640079">
              <a:defRPr sz="3850"/>
            </a:lvl1pPr>
          </a:lstStyle>
          <a:p>
            <a:r>
              <a:rPr dirty="0" err="1"/>
              <a:t>Introducció</a:t>
            </a:r>
            <a:r>
              <a:rPr lang="es-ES" dirty="0"/>
              <a:t>n</a:t>
            </a:r>
            <a:endParaRPr dirty="0"/>
          </a:p>
        </p:txBody>
      </p:sp>
      <p:sp>
        <p:nvSpPr>
          <p:cNvPr id="164" name="La estenosis aórtica es la valvulopatía más frecuente en la actualidad (3% en &gt;75 años)…"/>
          <p:cNvSpPr txBox="1"/>
          <p:nvPr/>
        </p:nvSpPr>
        <p:spPr>
          <a:xfrm>
            <a:off x="1919535" y="1268760"/>
            <a:ext cx="10127322" cy="2708154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  <a:effectLst>
            <a:outerShdw blurRad="1270000" dist="260586" dir="54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342900" indent="-342900" defTabSz="170372">
              <a:buSzPct val="50000"/>
              <a:buFont typeface="Wingdings" pitchFamily="2" charset="2"/>
              <a:buChar char="v"/>
              <a:defRPr sz="1600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estenosis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aórtica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es la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valvulopatía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frecuente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170372">
              <a:buSzPct val="50000"/>
              <a:buFont typeface="Wingdings" pitchFamily="2" charset="2"/>
              <a:buChar char="v"/>
              <a:defRPr sz="1600"/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165260">
              <a:buSzPct val="50000"/>
              <a:buFont typeface="Wingdings" pitchFamily="2" charset="2"/>
              <a:buChar char="v"/>
              <a:defRPr sz="1552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prevalencia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aumenta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debido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envejecimiento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poblacional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165260">
              <a:buSzPct val="50000"/>
              <a:buFont typeface="Wingdings" pitchFamily="2" charset="2"/>
              <a:buChar char="v"/>
              <a:defRPr sz="1552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165260">
              <a:buSzPct val="50000"/>
              <a:buFont typeface="Wingdings" pitchFamily="2" charset="2"/>
              <a:buChar char="v"/>
              <a:defRPr sz="1552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Desarrolladas (y perfeccionadas) técnicas percutáneas (TAVI) para pacientes no operables</a:t>
            </a:r>
          </a:p>
          <a:p>
            <a:pPr marL="342900" indent="-342900" defTabSz="165260">
              <a:buSzPct val="50000"/>
              <a:buFont typeface="Wingdings" pitchFamily="2" charset="2"/>
              <a:buChar char="v"/>
              <a:defRPr sz="1552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165260">
              <a:buSzPct val="50000"/>
              <a:buFont typeface="Wingdings" pitchFamily="2" charset="2"/>
              <a:buChar char="v"/>
              <a:defRPr sz="1552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RVAo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convencional continua siendo el 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Gold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Standard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2931" indent="-232931" defTabSz="170372">
              <a:buSzPct val="50000"/>
              <a:buBlip>
                <a:blip r:embed="rId5"/>
              </a:buBlip>
              <a:defRPr sz="1600"/>
            </a:pPr>
            <a:endParaRPr sz="2300" dirty="0"/>
          </a:p>
        </p:txBody>
      </p:sp>
      <p:sp>
        <p:nvSpPr>
          <p:cNvPr id="168" name="Servicio de Cirugía Cardiaca…"/>
          <p:cNvSpPr txBox="1"/>
          <p:nvPr/>
        </p:nvSpPr>
        <p:spPr>
          <a:xfrm>
            <a:off x="10924477" y="6556793"/>
            <a:ext cx="1122380" cy="301207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spcBef>
                <a:spcPts val="400"/>
              </a:spcBef>
              <a:defRPr sz="1000"/>
            </a:lvl1pPr>
          </a:lstStyle>
          <a:p>
            <a:r>
              <a:t>@rhdezestefania</a:t>
            </a:r>
          </a:p>
        </p:txBody>
      </p:sp>
      <p:sp>
        <p:nvSpPr>
          <p:cNvPr id="8" name="mortalidad operatoria en series actuales*…">
            <a:extLst>
              <a:ext uri="{FF2B5EF4-FFF2-40B4-BE49-F238E27FC236}">
                <a16:creationId xmlns:a16="http://schemas.microsoft.com/office/drawing/2014/main" id="{8E6C9D98-8344-0046-A6E5-71B907434307}"/>
              </a:ext>
            </a:extLst>
          </p:cNvPr>
          <p:cNvSpPr txBox="1"/>
          <p:nvPr/>
        </p:nvSpPr>
        <p:spPr>
          <a:xfrm>
            <a:off x="2014949" y="4480799"/>
            <a:ext cx="10127321" cy="189314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321457">
              <a:lnSpc>
                <a:spcPts val="3500"/>
              </a:lnSpc>
              <a:spcBef>
                <a:spcPts val="800"/>
              </a:spcBef>
              <a:defRPr sz="21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2100" dirty="0" err="1"/>
              <a:t>mortalidad</a:t>
            </a:r>
            <a:r>
              <a:rPr sz="2100" dirty="0"/>
              <a:t> </a:t>
            </a:r>
            <a:r>
              <a:rPr sz="2100" dirty="0" err="1"/>
              <a:t>operatoria</a:t>
            </a:r>
            <a:r>
              <a:rPr sz="2100" dirty="0"/>
              <a:t> </a:t>
            </a:r>
            <a:r>
              <a:rPr sz="2100" dirty="0" err="1"/>
              <a:t>en</a:t>
            </a:r>
            <a:r>
              <a:rPr sz="2100" dirty="0"/>
              <a:t> series </a:t>
            </a:r>
            <a:r>
              <a:rPr sz="2100" dirty="0" err="1"/>
              <a:t>actuales</a:t>
            </a:r>
            <a:r>
              <a:rPr sz="2100" dirty="0"/>
              <a:t>*</a:t>
            </a:r>
            <a:endParaRPr sz="3000" dirty="0"/>
          </a:p>
          <a:p>
            <a:pPr marL="188815" indent="-188815" defTabSz="321457">
              <a:lnSpc>
                <a:spcPts val="3100"/>
              </a:lnSpc>
              <a:spcBef>
                <a:spcPts val="800"/>
              </a:spcBef>
              <a:buSzPct val="50000"/>
              <a:buBlip>
                <a:blip r:embed="rId5"/>
              </a:buBlip>
              <a:defRPr sz="17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700" dirty="0"/>
              <a:t>1-3% </a:t>
            </a:r>
            <a:r>
              <a:rPr sz="1700" dirty="0" err="1"/>
              <a:t>en</a:t>
            </a:r>
            <a:r>
              <a:rPr sz="1700" dirty="0"/>
              <a:t> </a:t>
            </a:r>
            <a:r>
              <a:rPr sz="1700" dirty="0" err="1"/>
              <a:t>pacientes</a:t>
            </a:r>
            <a:r>
              <a:rPr sz="1700" dirty="0"/>
              <a:t> </a:t>
            </a:r>
            <a:r>
              <a:rPr sz="1700" dirty="0" err="1"/>
              <a:t>menores</a:t>
            </a:r>
            <a:r>
              <a:rPr sz="1700" dirty="0"/>
              <a:t> de 70 </a:t>
            </a:r>
            <a:r>
              <a:rPr sz="1700" dirty="0" err="1"/>
              <a:t>anos</a:t>
            </a:r>
            <a:r>
              <a:rPr sz="1700" dirty="0"/>
              <a:t> </a:t>
            </a:r>
            <a:endParaRPr sz="2500" dirty="0"/>
          </a:p>
          <a:p>
            <a:pPr marL="188815" indent="-188815" defTabSz="321457">
              <a:lnSpc>
                <a:spcPts val="3100"/>
              </a:lnSpc>
              <a:spcBef>
                <a:spcPts val="800"/>
              </a:spcBef>
              <a:buSzPct val="50000"/>
              <a:buBlip>
                <a:blip r:embed="rId5"/>
              </a:buBlip>
              <a:defRPr sz="17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700" dirty="0"/>
              <a:t>4-8% </a:t>
            </a:r>
            <a:r>
              <a:rPr sz="1700" dirty="0" err="1"/>
              <a:t>en</a:t>
            </a:r>
            <a:r>
              <a:rPr sz="1700" dirty="0"/>
              <a:t> </a:t>
            </a:r>
            <a:r>
              <a:rPr sz="1700" dirty="0" err="1"/>
              <a:t>pacientes</a:t>
            </a:r>
            <a:r>
              <a:rPr sz="1700" dirty="0"/>
              <a:t> </a:t>
            </a:r>
            <a:r>
              <a:rPr sz="1700" dirty="0" err="1"/>
              <a:t>seleccionados</a:t>
            </a:r>
            <a:r>
              <a:rPr sz="1700" dirty="0"/>
              <a:t> de </a:t>
            </a:r>
            <a:r>
              <a:rPr sz="1700" dirty="0" err="1"/>
              <a:t>edad</a:t>
            </a:r>
            <a:r>
              <a:rPr sz="1700" dirty="0"/>
              <a:t> </a:t>
            </a:r>
            <a:r>
              <a:rPr sz="1700" dirty="0" err="1"/>
              <a:t>más</a:t>
            </a:r>
            <a:r>
              <a:rPr sz="1700" dirty="0"/>
              <a:t> </a:t>
            </a:r>
            <a:r>
              <a:rPr sz="1700" dirty="0" err="1"/>
              <a:t>avanzada</a:t>
            </a:r>
            <a:r>
              <a:rPr sz="1700" dirty="0"/>
              <a:t>	</a:t>
            </a:r>
            <a:endParaRPr sz="2500" dirty="0"/>
          </a:p>
          <a:p>
            <a:pPr defTabSz="321457">
              <a:lnSpc>
                <a:spcPts val="2400"/>
              </a:lnSpc>
              <a:spcBef>
                <a:spcPts val="800"/>
              </a:spcBef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000" dirty="0"/>
              <a:t>*</a:t>
            </a:r>
            <a:r>
              <a:rPr sz="1000" dirty="0" err="1"/>
              <a:t>Vahanian</a:t>
            </a:r>
            <a:r>
              <a:rPr sz="1000" dirty="0"/>
              <a:t> A, Al </a:t>
            </a:r>
            <a:r>
              <a:rPr sz="1000" dirty="0" err="1"/>
              <a:t>eri</a:t>
            </a:r>
            <a:r>
              <a:rPr sz="1000" dirty="0"/>
              <a:t> O, Andreotti F, Antunes MJ, Baron-</a:t>
            </a:r>
            <a:r>
              <a:rPr sz="1000" dirty="0" err="1"/>
              <a:t>Esquivias</a:t>
            </a:r>
            <a:r>
              <a:rPr sz="1000" dirty="0"/>
              <a:t> G, Baumgartner H, et al. </a:t>
            </a:r>
            <a:r>
              <a:rPr sz="1000" dirty="0" err="1"/>
              <a:t>Guía</a:t>
            </a:r>
            <a:r>
              <a:rPr sz="1000" dirty="0"/>
              <a:t> de </a:t>
            </a:r>
            <a:r>
              <a:rPr sz="1000" dirty="0" err="1"/>
              <a:t>práctica</a:t>
            </a:r>
            <a:r>
              <a:rPr sz="1000" dirty="0"/>
              <a:t> </a:t>
            </a:r>
            <a:r>
              <a:rPr sz="1000" dirty="0" err="1"/>
              <a:t>clínica</a:t>
            </a:r>
            <a:r>
              <a:rPr sz="1000" dirty="0"/>
              <a:t> </a:t>
            </a:r>
            <a:r>
              <a:rPr sz="1000" dirty="0" err="1"/>
              <a:t>sobre</a:t>
            </a:r>
            <a:r>
              <a:rPr sz="1000" dirty="0"/>
              <a:t> el </a:t>
            </a:r>
            <a:r>
              <a:rPr sz="1000" dirty="0" err="1"/>
              <a:t>trata</a:t>
            </a:r>
            <a:r>
              <a:rPr sz="1000" dirty="0"/>
              <a:t>- </a:t>
            </a:r>
            <a:r>
              <a:rPr sz="1000" dirty="0" err="1"/>
              <a:t>miento</a:t>
            </a:r>
            <a:r>
              <a:rPr sz="1000" dirty="0"/>
              <a:t> de las </a:t>
            </a:r>
            <a:r>
              <a:rPr sz="1000" dirty="0" err="1"/>
              <a:t>valvulopatías</a:t>
            </a:r>
            <a:r>
              <a:rPr sz="1000" dirty="0"/>
              <a:t> Rev </a:t>
            </a:r>
            <a:r>
              <a:rPr sz="1000" dirty="0" err="1"/>
              <a:t>Esp</a:t>
            </a:r>
            <a:r>
              <a:rPr sz="1000" dirty="0"/>
              <a:t> </a:t>
            </a:r>
            <a:r>
              <a:rPr sz="1000" dirty="0" err="1"/>
              <a:t>Cardiol</a:t>
            </a:r>
            <a:r>
              <a:rPr sz="1000" dirty="0"/>
              <a:t>. 2013;66(2):131.</a:t>
            </a:r>
          </a:p>
        </p:txBody>
      </p:sp>
      <p:sp>
        <p:nvSpPr>
          <p:cNvPr id="9" name="Óvalo">
            <a:extLst>
              <a:ext uri="{FF2B5EF4-FFF2-40B4-BE49-F238E27FC236}">
                <a16:creationId xmlns:a16="http://schemas.microsoft.com/office/drawing/2014/main" id="{DEA20C37-AC0C-E342-9027-B8760CDC07AB}"/>
              </a:ext>
            </a:extLst>
          </p:cNvPr>
          <p:cNvSpPr/>
          <p:nvPr/>
        </p:nvSpPr>
        <p:spPr>
          <a:xfrm>
            <a:off x="1884597" y="4933323"/>
            <a:ext cx="945690" cy="1090106"/>
          </a:xfrm>
          <a:prstGeom prst="ellipse">
            <a:avLst/>
          </a:prstGeom>
          <a:ln w="50800">
            <a:solidFill>
              <a:srgbClr val="377887"/>
            </a:solidFill>
            <a:miter lim="400000"/>
          </a:ln>
        </p:spPr>
        <p:txBody>
          <a:bodyPr lIns="45719" rIns="45719" anchor="ctr"/>
          <a:lstStyle/>
          <a:p>
            <a:pPr>
              <a:defRPr sz="1500">
                <a:solidFill>
                  <a:srgbClr val="FFFFFF"/>
                </a:solidFill>
              </a:defRPr>
            </a:pPr>
            <a:endParaRPr sz="1500"/>
          </a:p>
        </p:txBody>
      </p:sp>
      <p:pic>
        <p:nvPicPr>
          <p:cNvPr id="12" name="Picture 2" descr="Picture 2">
            <a:extLst>
              <a:ext uri="{FF2B5EF4-FFF2-40B4-BE49-F238E27FC236}">
                <a16:creationId xmlns:a16="http://schemas.microsoft.com/office/drawing/2014/main" id="{64E67474-D4BE-FE4C-874B-CC0EE111896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16167" y="-48671"/>
            <a:ext cx="2654487" cy="632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2" descr="2">
            <a:hlinkClick r:id="" action="ppaction://media"/>
            <a:extLst>
              <a:ext uri="{FF2B5EF4-FFF2-40B4-BE49-F238E27FC236}">
                <a16:creationId xmlns:a16="http://schemas.microsoft.com/office/drawing/2014/main" id="{A3129692-F818-8042-A33F-01E45AFC2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80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3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Válvulas de anclaje rápido"/>
          <p:cNvSpPr txBox="1">
            <a:spLocks noGrp="1"/>
          </p:cNvSpPr>
          <p:nvPr>
            <p:ph type="title" idx="4294967295"/>
          </p:nvPr>
        </p:nvSpPr>
        <p:spPr>
          <a:xfrm>
            <a:off x="1791291" y="179388"/>
            <a:ext cx="3896723" cy="823912"/>
          </a:xfrm>
          <a:prstGeom prst="rect">
            <a:avLst/>
          </a:prstGeom>
          <a:ln w="50800">
            <a:solidFill>
              <a:srgbClr val="377887"/>
            </a:solidFill>
            <a:round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anchor="ctr"/>
          <a:lstStyle>
            <a:lvl1pPr>
              <a:defRPr sz="2600"/>
            </a:lvl1pPr>
          </a:lstStyle>
          <a:p>
            <a:pPr algn="ctr"/>
            <a:r>
              <a:rPr dirty="0" err="1"/>
              <a:t>Intuity</a:t>
            </a:r>
            <a:r>
              <a:rPr dirty="0"/>
              <a:t> Elite®</a:t>
            </a:r>
          </a:p>
        </p:txBody>
      </p:sp>
      <p:pic>
        <p:nvPicPr>
          <p:cNvPr id="218" name="Picture 2" descr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72542" y="0"/>
            <a:ext cx="1937605" cy="46133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19" name="Tabla"/>
          <p:cNvGraphicFramePr/>
          <p:nvPr>
            <p:extLst>
              <p:ext uri="{D42A27DB-BD31-4B8C-83A1-F6EECF244321}">
                <p14:modId xmlns:p14="http://schemas.microsoft.com/office/powerpoint/2010/main" val="1168656304"/>
              </p:ext>
            </p:extLst>
          </p:nvPr>
        </p:nvGraphicFramePr>
        <p:xfrm>
          <a:off x="1791291" y="1415071"/>
          <a:ext cx="5465483" cy="502943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763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1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727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dirty="0"/>
                        <a:t>Material</a:t>
                      </a: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900"/>
                        </a:lnSpc>
                        <a:defRPr sz="1800"/>
                      </a:pPr>
                      <a:r>
                        <a:rPr dirty="0" err="1"/>
                        <a:t>Pericardio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bovino</a:t>
                      </a:r>
                      <a:endParaRPr dirty="0"/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271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900"/>
                        </a:lnSpc>
                        <a:defRPr sz="1800"/>
                      </a:pPr>
                      <a:r>
                        <a:rPr b="1"/>
                        <a:t>Tamaños</a:t>
                      </a: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900"/>
                        </a:lnSpc>
                        <a:defRPr sz="1800"/>
                      </a:pPr>
                      <a:r>
                        <a:t>19, 21, 23, 25, 27</a:t>
                      </a: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762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900"/>
                        </a:lnSpc>
                        <a:defRPr sz="1800"/>
                      </a:pPr>
                      <a:r>
                        <a:rPr b="1"/>
                        <a:t>Tratamiento anticalcio</a:t>
                      </a: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900"/>
                        </a:lnSpc>
                        <a:defRPr sz="1800"/>
                      </a:pPr>
                      <a:r>
                        <a:rPr dirty="0"/>
                        <a:t>+</a:t>
                      </a: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6762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900"/>
                        </a:lnSpc>
                        <a:defRPr sz="1800"/>
                      </a:pPr>
                      <a:r>
                        <a:rPr b="1"/>
                        <a:t>Material “frame”</a:t>
                      </a: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900"/>
                        </a:lnSpc>
                        <a:defRPr sz="1800"/>
                      </a:pPr>
                      <a:r>
                        <a:t>Acero inox</a:t>
                      </a: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2133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900"/>
                        </a:lnSpc>
                        <a:defRPr sz="1800"/>
                      </a:pPr>
                      <a:r>
                        <a:rPr b="1"/>
                        <a:t>Localizacion</a:t>
                      </a: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900"/>
                        </a:lnSpc>
                        <a:defRPr sz="1800"/>
                      </a:pPr>
                      <a:r>
                        <a:t>Sub-anular</a:t>
                      </a: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6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900"/>
                        </a:lnSpc>
                        <a:defRPr sz="1800"/>
                      </a:pPr>
                      <a:r>
                        <a:rPr b="1"/>
                        <a:t>Lavado en suero</a:t>
                      </a: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900"/>
                        </a:lnSpc>
                        <a:defRPr sz="1800"/>
                      </a:pPr>
                      <a:r>
                        <a:t>2 min</a:t>
                      </a: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2133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900"/>
                        </a:lnSpc>
                        <a:defRPr sz="1800"/>
                      </a:pPr>
                      <a:r>
                        <a:rPr b="1" dirty="0" err="1"/>
                        <a:t>Suturas</a:t>
                      </a:r>
                      <a:endParaRPr b="1" dirty="0"/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900"/>
                        </a:lnSpc>
                        <a:defRPr sz="1800"/>
                      </a:pPr>
                      <a:r>
                        <a:rPr dirty="0"/>
                        <a:t>3 (</a:t>
                      </a:r>
                      <a:r>
                        <a:rPr dirty="0" err="1"/>
                        <a:t>atar</a:t>
                      </a:r>
                      <a:r>
                        <a:rPr dirty="0"/>
                        <a:t>)</a:t>
                      </a: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20" name="Servicio de Cirugía Cardiaca…"/>
          <p:cNvSpPr txBox="1"/>
          <p:nvPr/>
        </p:nvSpPr>
        <p:spPr>
          <a:xfrm>
            <a:off x="10887767" y="6504164"/>
            <a:ext cx="1122380" cy="301207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spcBef>
                <a:spcPts val="400"/>
              </a:spcBef>
              <a:defRPr sz="1000"/>
            </a:lvl1pPr>
          </a:lstStyle>
          <a:p>
            <a:r>
              <a:rPr dirty="0"/>
              <a:t>@</a:t>
            </a:r>
            <a:r>
              <a:rPr dirty="0" err="1"/>
              <a:t>rhdezestefania</a:t>
            </a:r>
            <a:endParaRPr dirty="0"/>
          </a:p>
        </p:txBody>
      </p:sp>
      <p:pic>
        <p:nvPicPr>
          <p:cNvPr id="221" name="page34image11394944.png" descr="page34image1139494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56775" y="220635"/>
            <a:ext cx="950729" cy="740643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94609"/>
              </a:srgbClr>
            </a:outerShdw>
          </a:effectLst>
        </p:spPr>
      </p:pic>
      <p:pic>
        <p:nvPicPr>
          <p:cNvPr id="222" name="Imagen" descr="Imagen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97789" y="799804"/>
            <a:ext cx="2688952" cy="3130762"/>
          </a:xfrm>
          <a:prstGeom prst="rect">
            <a:avLst/>
          </a:prstGeom>
          <a:ln w="12700">
            <a:miter lim="400000"/>
          </a:ln>
          <a:effectLst>
            <a:outerShdw blurRad="1270000" dist="260586" dir="5400000" rotWithShape="0">
              <a:srgbClr val="000000"/>
            </a:outerShdw>
          </a:effectLst>
        </p:spPr>
      </p:pic>
      <p:sp>
        <p:nvSpPr>
          <p:cNvPr id="223" name="Bocadillo redondo"/>
          <p:cNvSpPr/>
          <p:nvPr/>
        </p:nvSpPr>
        <p:spPr>
          <a:xfrm>
            <a:off x="6821714" y="4788432"/>
            <a:ext cx="5370286" cy="1860964"/>
          </a:xfrm>
          <a:prstGeom prst="wedgeEllipseCallout">
            <a:avLst>
              <a:gd name="adj1" fmla="val 21549"/>
              <a:gd name="adj2" fmla="val -128071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24" name="rapid deployment technique that incorporates a subannular, balloon-expandable stent frame that mechanically widens the LVOT to ensure a larger EOA compared to conventional surgical valves."/>
          <p:cNvSpPr txBox="1"/>
          <p:nvPr/>
        </p:nvSpPr>
        <p:spPr>
          <a:xfrm>
            <a:off x="7445070" y="5251958"/>
            <a:ext cx="4441671" cy="933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spcBef>
                <a:spcPts val="4200"/>
              </a:spcBef>
              <a:defRPr sz="1400" i="1"/>
            </a:lvl1pPr>
          </a:lstStyle>
          <a:p>
            <a:r>
              <a:rPr dirty="0"/>
              <a:t>“rapid deployment technique that incorporates </a:t>
            </a:r>
            <a:r>
              <a:rPr b="1" i="0" dirty="0"/>
              <a:t>a </a:t>
            </a:r>
            <a:r>
              <a:rPr b="1" i="0" dirty="0" err="1"/>
              <a:t>subannular</a:t>
            </a:r>
            <a:r>
              <a:rPr b="1" i="0" dirty="0"/>
              <a:t>, balloon-expandable stent frame </a:t>
            </a:r>
            <a:r>
              <a:rPr dirty="0"/>
              <a:t>that </a:t>
            </a:r>
            <a:r>
              <a:rPr b="1" i="0" dirty="0"/>
              <a:t>mechanically widens the LVOT to ensure a larger EOA </a:t>
            </a:r>
            <a:r>
              <a:rPr dirty="0"/>
              <a:t>compared to conventional surgical valves”</a:t>
            </a:r>
          </a:p>
        </p:txBody>
      </p:sp>
      <p:sp>
        <p:nvSpPr>
          <p:cNvPr id="225" name="Línea"/>
          <p:cNvSpPr/>
          <p:nvPr/>
        </p:nvSpPr>
        <p:spPr>
          <a:xfrm>
            <a:off x="7833767" y="1049239"/>
            <a:ext cx="1409640" cy="740643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2" name="3" descr="3">
            <a:hlinkClick r:id="" action="ppaction://media"/>
            <a:extLst>
              <a:ext uri="{FF2B5EF4-FFF2-40B4-BE49-F238E27FC236}">
                <a16:creationId xmlns:a16="http://schemas.microsoft.com/office/drawing/2014/main" id="{98E9DC22-A79A-8F4E-9A53-46219EAD4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80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7" grpId="1" animBg="1" advAuto="0"/>
      <p:bldP spid="219" grpId="2" animBg="1" advAuto="0"/>
      <p:bldP spid="221" grpId="3" animBg="1" advAuto="0"/>
      <p:bldP spid="222" grpId="4" animBg="1" advAuto="0"/>
      <p:bldP spid="223" grpId="5" animBg="1" advAuto="0"/>
      <p:bldP spid="224" grpId="6" animBg="1" advAuto="0"/>
      <p:bldP spid="2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¿Por qué las válvulas de anclaje rápido?"/>
          <p:cNvSpPr txBox="1">
            <a:spLocks noGrp="1"/>
          </p:cNvSpPr>
          <p:nvPr>
            <p:ph type="title"/>
          </p:nvPr>
        </p:nvSpPr>
        <p:spPr>
          <a:xfrm>
            <a:off x="2151676" y="76441"/>
            <a:ext cx="4949212" cy="963292"/>
          </a:xfrm>
          <a:prstGeom prst="rect">
            <a:avLst/>
          </a:prstGeom>
          <a:ln w="50800">
            <a:solidFill>
              <a:srgbClr val="377887"/>
            </a:solidFill>
            <a:round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>
            <a:normAutofit fontScale="90000"/>
          </a:bodyPr>
          <a:lstStyle>
            <a:lvl1pPr defTabSz="430671">
              <a:defRPr sz="3104"/>
            </a:lvl1pPr>
          </a:lstStyle>
          <a:p>
            <a:pPr algn="ctr"/>
            <a:r>
              <a:rPr lang="es-ES" dirty="0" err="1"/>
              <a:t>Intuity</a:t>
            </a:r>
            <a:r>
              <a:rPr lang="es-ES" dirty="0"/>
              <a:t> Elite® </a:t>
            </a:r>
            <a:br>
              <a:rPr lang="es-ES" dirty="0"/>
            </a:br>
            <a:r>
              <a:rPr lang="es-ES" dirty="0"/>
              <a:t>Ventajas</a:t>
            </a:r>
            <a:br>
              <a:rPr lang="es-ES" dirty="0"/>
            </a:br>
            <a:endParaRPr dirty="0"/>
          </a:p>
        </p:txBody>
      </p:sp>
      <p:pic>
        <p:nvPicPr>
          <p:cNvPr id="4" name="Imagen" descr="Imagen">
            <a:extLst>
              <a:ext uri="{FF2B5EF4-FFF2-40B4-BE49-F238E27FC236}">
                <a16:creationId xmlns:a16="http://schemas.microsoft.com/office/drawing/2014/main" id="{DF92D04C-3354-254C-8915-DE194761EC7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17342" y="205541"/>
            <a:ext cx="2882859" cy="108344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0" dist="127000" dir="5400000" rotWithShape="0">
              <a:srgbClr val="000000">
                <a:alpha val="94609"/>
              </a:srgbClr>
            </a:outerShdw>
          </a:effectLst>
        </p:spPr>
      </p:pic>
      <p:pic>
        <p:nvPicPr>
          <p:cNvPr id="5" name="Imagen" descr="Imagen">
            <a:extLst>
              <a:ext uri="{FF2B5EF4-FFF2-40B4-BE49-F238E27FC236}">
                <a16:creationId xmlns:a16="http://schemas.microsoft.com/office/drawing/2014/main" id="{71B6F51F-178F-2A42-8F08-28D81A52265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59695" y="1039733"/>
            <a:ext cx="2944790" cy="122043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0" dist="127000" dir="5400000" rotWithShape="0">
              <a:srgbClr val="000000">
                <a:alpha val="94609"/>
              </a:srgbClr>
            </a:outerShdw>
          </a:effectLst>
        </p:spPr>
      </p:pic>
      <p:pic>
        <p:nvPicPr>
          <p:cNvPr id="8" name="Imagen" descr="Imagen">
            <a:extLst>
              <a:ext uri="{FF2B5EF4-FFF2-40B4-BE49-F238E27FC236}">
                <a16:creationId xmlns:a16="http://schemas.microsoft.com/office/drawing/2014/main" id="{F24BC060-96E7-7B45-B970-F0B3462216D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83466" y="4902381"/>
            <a:ext cx="2882859" cy="1632677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472" name="Recambio de Válvula aórtica más fácil y rápido.…"/>
          <p:cNvSpPr txBox="1">
            <a:spLocks noGrp="1"/>
          </p:cNvSpPr>
          <p:nvPr>
            <p:ph type="body" sz="half" idx="1"/>
          </p:nvPr>
        </p:nvSpPr>
        <p:spPr>
          <a:xfrm>
            <a:off x="1650643" y="1288990"/>
            <a:ext cx="6477357" cy="5492569"/>
          </a:xfrm>
          <a:prstGeom prst="rect">
            <a:avLst/>
          </a:prstGeom>
          <a:solidFill>
            <a:srgbClr val="D6D5D5"/>
          </a:solidFill>
          <a:ln w="50800">
            <a:solidFill>
              <a:srgbClr val="000000"/>
            </a:solidFill>
            <a:round/>
          </a:ln>
          <a:effectLst>
            <a:outerShdw blurRad="1270000" dist="260586" dir="5400000" rotWithShape="0">
              <a:srgbClr val="000000">
                <a:alpha val="70000"/>
              </a:srgbClr>
            </a:outerShdw>
          </a:effectLst>
        </p:spPr>
        <p:txBody>
          <a:bodyPr>
            <a:noAutofit/>
          </a:bodyPr>
          <a:lstStyle/>
          <a:p>
            <a:pPr marL="698293" indent="-457200" defTabSz="321457">
              <a:spcBef>
                <a:spcPts val="0"/>
              </a:spcBef>
              <a:buSzPct val="50000"/>
              <a:buFont typeface="+mj-lt"/>
              <a:buAutoNum type="arabicPeriod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educen el tiempo de isquemia, CEC y cirugía.</a:t>
            </a:r>
          </a:p>
          <a:p>
            <a:pPr marL="698293" indent="-457200" defTabSz="321457">
              <a:spcBef>
                <a:spcPts val="0"/>
              </a:spcBef>
              <a:buSzPct val="50000"/>
              <a:buFont typeface="+mj-lt"/>
              <a:buAutoNum type="arabicPeriod"/>
              <a:defRPr>
                <a:latin typeface="+mn-lt"/>
                <a:ea typeface="+mn-ea"/>
                <a:cs typeface="+mn-cs"/>
                <a:sym typeface="Helvetica"/>
              </a:defRPr>
            </a:pPr>
            <a:endParaRPr lang="es-E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8293" indent="-457200" defTabSz="321457">
              <a:spcBef>
                <a:spcPts val="0"/>
              </a:spcBef>
              <a:buSzPct val="50000"/>
              <a:buFont typeface="+mj-lt"/>
              <a:buAutoNum type="arabicPeriod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Pocas complicaciones relacionadas con la válvula.</a:t>
            </a:r>
          </a:p>
          <a:p>
            <a:pPr marL="698293" indent="-457200" defTabSz="321457">
              <a:spcBef>
                <a:spcPts val="0"/>
              </a:spcBef>
              <a:buSzPct val="50000"/>
              <a:buFont typeface="+mj-lt"/>
              <a:buAutoNum type="arabicPeriod"/>
              <a:defRPr>
                <a:latin typeface="+mn-lt"/>
                <a:ea typeface="+mn-ea"/>
                <a:cs typeface="+mn-cs"/>
                <a:sym typeface="Helvetica"/>
              </a:defRPr>
            </a:pPr>
            <a:endParaRPr lang="es-E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8293" indent="-457200" defTabSz="321457">
              <a:spcBef>
                <a:spcPts val="0"/>
              </a:spcBef>
              <a:buSzPct val="50000"/>
              <a:buFont typeface="+mj-lt"/>
              <a:buAutoNum type="arabicPeriod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Facilita cirugía de mínima incisión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8293" indent="-457200" defTabSz="321457">
              <a:spcBef>
                <a:spcPts val="0"/>
              </a:spcBef>
              <a:buSzPct val="50000"/>
              <a:buFont typeface="+mj-lt"/>
              <a:buAutoNum type="arabicPeriod"/>
              <a:defRPr>
                <a:latin typeface="+mn-lt"/>
                <a:ea typeface="+mn-ea"/>
                <a:cs typeface="+mn-cs"/>
                <a:sym typeface="Helvetica"/>
              </a:defRPr>
            </a:pP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8293" indent="-457200" defTabSz="321457">
              <a:spcBef>
                <a:spcPts val="0"/>
              </a:spcBef>
              <a:buSzPct val="50000"/>
              <a:buFont typeface="+mj-lt"/>
              <a:buAutoNum type="arabicPeriod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Mejor hemodinámica.</a:t>
            </a:r>
          </a:p>
          <a:p>
            <a:pPr marL="698293" indent="-457200" defTabSz="321457">
              <a:spcBef>
                <a:spcPts val="0"/>
              </a:spcBef>
              <a:buSzPct val="50000"/>
              <a:buFont typeface="+mj-lt"/>
              <a:buAutoNum type="arabicPeriod"/>
              <a:defRPr>
                <a:latin typeface="+mn-lt"/>
                <a:ea typeface="+mn-ea"/>
                <a:cs typeface="+mn-cs"/>
                <a:sym typeface="Helvetica"/>
              </a:defRPr>
            </a:pPr>
            <a:endParaRPr lang="es-E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8293" indent="-457200" defTabSz="321457">
              <a:spcBef>
                <a:spcPts val="0"/>
              </a:spcBef>
              <a:buSzPct val="50000"/>
              <a:buFont typeface="+mj-lt"/>
              <a:buAutoNum type="arabicPeriod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Mayor regresión de la masa del VI.</a:t>
            </a:r>
          </a:p>
          <a:p>
            <a:pPr marL="698293" indent="-457200" defTabSz="321457">
              <a:spcBef>
                <a:spcPts val="0"/>
              </a:spcBef>
              <a:buSzPct val="50000"/>
              <a:buFont typeface="+mj-lt"/>
              <a:buAutoNum type="arabicPeriod"/>
              <a:defRPr>
                <a:latin typeface="+mn-lt"/>
                <a:ea typeface="+mn-ea"/>
                <a:cs typeface="+mn-cs"/>
                <a:sym typeface="Helvetica"/>
              </a:defRPr>
            </a:pPr>
            <a:endParaRPr lang="es-E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8293" indent="-457200" defTabSz="321457">
              <a:spcBef>
                <a:spcPts val="0"/>
              </a:spcBef>
              <a:buSzPct val="50000"/>
              <a:buFont typeface="+mj-lt"/>
              <a:buAutoNum type="arabicPeriod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Mejora la supervivencia.</a:t>
            </a:r>
          </a:p>
          <a:p>
            <a:pPr marL="698293" indent="-457200" defTabSz="321457">
              <a:spcBef>
                <a:spcPts val="0"/>
              </a:spcBef>
              <a:buSzPct val="50000"/>
              <a:buFont typeface="+mj-lt"/>
              <a:buAutoNum type="arabicPeriod"/>
              <a:defRPr>
                <a:latin typeface="+mn-lt"/>
                <a:ea typeface="+mn-ea"/>
                <a:cs typeface="+mn-cs"/>
                <a:sym typeface="Helvetica"/>
              </a:defRPr>
            </a:pPr>
            <a:endParaRPr lang="es-E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8293" indent="-457200" defTabSz="321457">
              <a:spcBef>
                <a:spcPts val="0"/>
              </a:spcBef>
              <a:buSzPct val="50000"/>
              <a:buFont typeface="+mj-lt"/>
              <a:buAutoNum type="arabicPeriod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Facilita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dirty="0" err="1">
                <a:latin typeface="Arial" panose="020B0604020202020204" pitchFamily="34" charset="0"/>
                <a:cs typeface="Arial" panose="020B0604020202020204" pitchFamily="34" charset="0"/>
              </a:rPr>
              <a:t>procedimientos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dirty="0" err="1">
                <a:latin typeface="Arial" panose="020B0604020202020204" pitchFamily="34" charset="0"/>
                <a:cs typeface="Arial" panose="020B0604020202020204" pitchFamily="34" charset="0"/>
              </a:rPr>
              <a:t>concomitantes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 (CABG, </a:t>
            </a:r>
            <a:r>
              <a:rPr sz="2200" dirty="0" err="1">
                <a:latin typeface="Arial" panose="020B0604020202020204" pitchFamily="34" charset="0"/>
                <a:cs typeface="Arial" panose="020B0604020202020204" pitchFamily="34" charset="0"/>
              </a:rPr>
              <a:t>plurivalvulares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" name="Imagen" descr="Imagen">
            <a:extLst>
              <a:ext uri="{FF2B5EF4-FFF2-40B4-BE49-F238E27FC236}">
                <a16:creationId xmlns:a16="http://schemas.microsoft.com/office/drawing/2014/main" id="{13066089-0676-1F4D-8E1E-77102F5083D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09787" y="1963796"/>
            <a:ext cx="2415109" cy="1797860"/>
          </a:xfrm>
          <a:prstGeom prst="rect">
            <a:avLst/>
          </a:prstGeom>
          <a:ln w="25400">
            <a:solidFill>
              <a:srgbClr val="346710"/>
            </a:solidFill>
            <a:miter lim="400000"/>
          </a:ln>
          <a:effectLst>
            <a:outerShdw blurRad="254000" dist="127000" dir="5400000" rotWithShape="0">
              <a:srgbClr val="000000">
                <a:alpha val="99555"/>
              </a:srgbClr>
            </a:outerShdw>
          </a:effectLst>
        </p:spPr>
      </p:pic>
      <p:sp>
        <p:nvSpPr>
          <p:cNvPr id="6" name="Servicio de Cirugía Cardiaca…">
            <a:extLst>
              <a:ext uri="{FF2B5EF4-FFF2-40B4-BE49-F238E27FC236}">
                <a16:creationId xmlns:a16="http://schemas.microsoft.com/office/drawing/2014/main" id="{967A1F04-ED4C-B74D-A7D6-7E91B5783472}"/>
              </a:ext>
            </a:extLst>
          </p:cNvPr>
          <p:cNvSpPr txBox="1"/>
          <p:nvPr/>
        </p:nvSpPr>
        <p:spPr>
          <a:xfrm>
            <a:off x="11043295" y="6535058"/>
            <a:ext cx="1122380" cy="301207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spcBef>
                <a:spcPts val="400"/>
              </a:spcBef>
              <a:defRPr sz="1000"/>
            </a:lvl1pPr>
          </a:lstStyle>
          <a:p>
            <a:r>
              <a:rPr dirty="0"/>
              <a:t>@</a:t>
            </a:r>
            <a:r>
              <a:rPr dirty="0" err="1"/>
              <a:t>rhdezestefania</a:t>
            </a:r>
            <a:endParaRPr dirty="0"/>
          </a:p>
        </p:txBody>
      </p:sp>
      <p:pic>
        <p:nvPicPr>
          <p:cNvPr id="9" name="Imagen" descr="Imagen">
            <a:extLst>
              <a:ext uri="{FF2B5EF4-FFF2-40B4-BE49-F238E27FC236}">
                <a16:creationId xmlns:a16="http://schemas.microsoft.com/office/drawing/2014/main" id="{E570820F-39E5-3E4B-ADB6-CC0D0FE6211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09141" y="3370726"/>
            <a:ext cx="2882859" cy="1766412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2" name="4" descr="4">
            <a:hlinkClick r:id="" action="ppaction://media"/>
            <a:extLst>
              <a:ext uri="{FF2B5EF4-FFF2-40B4-BE49-F238E27FC236}">
                <a16:creationId xmlns:a16="http://schemas.microsoft.com/office/drawing/2014/main" id="{268AD9F9-0665-BD4D-8D1B-41A3E1E79E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8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Imagen" descr="Imagen"/>
          <p:cNvPicPr>
            <a:picLocks noChangeAspect="1"/>
          </p:cNvPicPr>
          <p:nvPr/>
        </p:nvPicPr>
        <p:blipFill>
          <a:blip r:embed="rId5" cstate="print">
            <a:alphaModFix amt="70385"/>
          </a:blip>
          <a:stretch>
            <a:fillRect/>
          </a:stretch>
        </p:blipFill>
        <p:spPr>
          <a:xfrm>
            <a:off x="6132476" y="0"/>
            <a:ext cx="6126807" cy="9358062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Nuestra experiencia"/>
          <p:cNvSpPr txBox="1"/>
          <p:nvPr/>
        </p:nvSpPr>
        <p:spPr>
          <a:xfrm>
            <a:off x="1646718" y="161745"/>
            <a:ext cx="4296882" cy="3207534"/>
          </a:xfrm>
          <a:prstGeom prst="rect">
            <a:avLst/>
          </a:prstGeom>
          <a:ln w="50800">
            <a:solidFill>
              <a:srgbClr val="377887"/>
            </a:solidFill>
            <a:miter lim="400000"/>
          </a:ln>
          <a:effectLst>
            <a:outerShdw blurRad="254000" dist="127000" dir="5400000" rotWithShape="0">
              <a:srgbClr val="000000">
                <a:alpha val="8576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algn="ctr"/>
            <a:r>
              <a:rPr lang="es-ES" sz="4000" dirty="0" err="1">
                <a:latin typeface="Arial" panose="020B0604020202020204" pitchFamily="34" charset="0"/>
                <a:cs typeface="Arial" panose="020B0604020202020204" pitchFamily="34" charset="0"/>
              </a:rPr>
              <a:t>Intuity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 Elite® </a:t>
            </a:r>
          </a:p>
          <a:p>
            <a:pPr algn="ctr"/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cirugía mitral </a:t>
            </a:r>
          </a:p>
          <a:p>
            <a:pPr algn="ctr"/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(y tricúspide) </a:t>
            </a:r>
          </a:p>
        </p:txBody>
      </p:sp>
      <p:sp>
        <p:nvSpPr>
          <p:cNvPr id="493" name="Servicio de Cirugía Cardiaca…"/>
          <p:cNvSpPr txBox="1"/>
          <p:nvPr/>
        </p:nvSpPr>
        <p:spPr>
          <a:xfrm>
            <a:off x="10877821" y="6384455"/>
            <a:ext cx="1122380" cy="301207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spcBef>
                <a:spcPts val="400"/>
              </a:spcBef>
              <a:defRPr sz="1000"/>
            </a:lvl1pPr>
          </a:lstStyle>
          <a:p>
            <a:r>
              <a:rPr dirty="0">
                <a:solidFill>
                  <a:schemeClr val="bg1"/>
                </a:solidFill>
              </a:rPr>
              <a:t>@</a:t>
            </a:r>
            <a:r>
              <a:rPr dirty="0" err="1">
                <a:solidFill>
                  <a:schemeClr val="bg1"/>
                </a:solidFill>
              </a:rPr>
              <a:t>rhdezestefania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96" name="Y…"/>
          <p:cNvSpPr txBox="1"/>
          <p:nvPr/>
        </p:nvSpPr>
        <p:spPr>
          <a:xfrm>
            <a:off x="3118669" y="4814795"/>
            <a:ext cx="5954662" cy="1569660"/>
          </a:xfrm>
          <a:prstGeom prst="rect">
            <a:avLst/>
          </a:prstGeom>
          <a:solidFill>
            <a:srgbClr val="A7A7A7"/>
          </a:solidFill>
          <a:ln w="25400">
            <a:solidFill>
              <a:srgbClr val="000000"/>
            </a:solidFill>
            <a:miter lim="400000"/>
          </a:ln>
          <a:effectLst>
            <a:outerShdw blurRad="190500" dist="419100" dir="5400000" rotWithShape="0">
              <a:srgbClr val="000000">
                <a:alpha val="9447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lang="es-ES" sz="3200" b="1" dirty="0"/>
              <a:t>Centro A y Centro B</a:t>
            </a:r>
          </a:p>
          <a:p>
            <a:pPr algn="ctr"/>
            <a:r>
              <a:rPr lang="es-ES" sz="3200" b="1" dirty="0"/>
              <a:t>(15+8) pacientes</a:t>
            </a:r>
          </a:p>
          <a:p>
            <a:pPr algn="ctr"/>
            <a:r>
              <a:rPr lang="es-ES" sz="3200" b="1" dirty="0"/>
              <a:t>n=23</a:t>
            </a:r>
            <a:endParaRPr sz="3200" b="1" dirty="0"/>
          </a:p>
        </p:txBody>
      </p:sp>
      <p:sp>
        <p:nvSpPr>
          <p:cNvPr id="497" name="Línea"/>
          <p:cNvSpPr/>
          <p:nvPr/>
        </p:nvSpPr>
        <p:spPr>
          <a:xfrm>
            <a:off x="4354286" y="3788230"/>
            <a:ext cx="774928" cy="827314"/>
          </a:xfrm>
          <a:prstGeom prst="line">
            <a:avLst/>
          </a:prstGeom>
          <a:ln w="152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3" name="5" descr="5">
            <a:hlinkClick r:id="" action="ppaction://media"/>
            <a:extLst>
              <a:ext uri="{FF2B5EF4-FFF2-40B4-BE49-F238E27FC236}">
                <a16:creationId xmlns:a16="http://schemas.microsoft.com/office/drawing/2014/main" id="{F4FEBCBD-7ACD-A74B-9547-B8415CBD5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80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9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99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99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9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9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99"/>
                            </p:stCondLst>
                            <p:childTnLst>
                              <p:par>
                                <p:cTn id="1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99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99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92" grpId="1" animBg="1" advAuto="0"/>
      <p:bldP spid="492" grpId="2" animBg="1"/>
      <p:bldP spid="496" grpId="0" animBg="1"/>
      <p:bldP spid="4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ervicio de Cirugía Cardiaca…"/>
          <p:cNvSpPr txBox="1"/>
          <p:nvPr/>
        </p:nvSpPr>
        <p:spPr>
          <a:xfrm>
            <a:off x="10925961" y="6481387"/>
            <a:ext cx="1122380" cy="301207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spcBef>
                <a:spcPts val="400"/>
              </a:spcBef>
              <a:defRPr sz="1000"/>
            </a:lvl1pPr>
          </a:lstStyle>
          <a:p>
            <a:r>
              <a:rPr dirty="0"/>
              <a:t>@</a:t>
            </a:r>
            <a:r>
              <a:rPr dirty="0" err="1"/>
              <a:t>rhdezestefania</a:t>
            </a:r>
            <a:endParaRPr dirty="0"/>
          </a:p>
        </p:txBody>
      </p:sp>
      <p:sp>
        <p:nvSpPr>
          <p:cNvPr id="12" name="Y…">
            <a:extLst>
              <a:ext uri="{FF2B5EF4-FFF2-40B4-BE49-F238E27FC236}">
                <a16:creationId xmlns:a16="http://schemas.microsoft.com/office/drawing/2014/main" id="{B0187C9A-ECB6-244D-AF0F-D9D0A629FE1A}"/>
              </a:ext>
            </a:extLst>
          </p:cNvPr>
          <p:cNvSpPr txBox="1"/>
          <p:nvPr/>
        </p:nvSpPr>
        <p:spPr>
          <a:xfrm>
            <a:off x="1785939" y="277080"/>
            <a:ext cx="3014661" cy="584775"/>
          </a:xfrm>
          <a:prstGeom prst="rect">
            <a:avLst/>
          </a:prstGeom>
          <a:solidFill>
            <a:srgbClr val="A7A7A7"/>
          </a:solidFill>
          <a:ln w="25400">
            <a:solidFill>
              <a:srgbClr val="000000"/>
            </a:solidFill>
            <a:miter lim="400000"/>
          </a:ln>
          <a:effectLst>
            <a:outerShdw blurRad="190500" dist="419100" dir="5400000" rotWithShape="0">
              <a:srgbClr val="000000">
                <a:alpha val="9447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lang="es-ES" sz="3200" b="1" dirty="0"/>
              <a:t>Centros A + B</a:t>
            </a:r>
          </a:p>
        </p:txBody>
      </p:sp>
      <p:sp>
        <p:nvSpPr>
          <p:cNvPr id="17" name="Nuestra experiencia">
            <a:extLst>
              <a:ext uri="{FF2B5EF4-FFF2-40B4-BE49-F238E27FC236}">
                <a16:creationId xmlns:a16="http://schemas.microsoft.com/office/drawing/2014/main" id="{8E29AE8C-3A94-7747-9B9E-1725265DF381}"/>
              </a:ext>
            </a:extLst>
          </p:cNvPr>
          <p:cNvSpPr txBox="1"/>
          <p:nvPr/>
        </p:nvSpPr>
        <p:spPr>
          <a:xfrm>
            <a:off x="5559982" y="277080"/>
            <a:ext cx="5674755" cy="729807"/>
          </a:xfrm>
          <a:prstGeom prst="rect">
            <a:avLst/>
          </a:prstGeom>
          <a:ln w="50800">
            <a:solidFill>
              <a:srgbClr val="377887"/>
            </a:solidFill>
            <a:miter lim="400000"/>
          </a:ln>
          <a:effectLst>
            <a:outerShdw blurRad="254000" dist="127000" dir="5400000" rotWithShape="0">
              <a:srgbClr val="000000">
                <a:alpha val="8576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algn="ctr"/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Intuity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Elite® + mitral + (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tric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18" name="Tabla">
            <a:extLst>
              <a:ext uri="{FF2B5EF4-FFF2-40B4-BE49-F238E27FC236}">
                <a16:creationId xmlns:a16="http://schemas.microsoft.com/office/drawing/2014/main" id="{103F9F81-CFD6-694F-896D-46518A4920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5030452"/>
              </p:ext>
            </p:extLst>
          </p:nvPr>
        </p:nvGraphicFramePr>
        <p:xfrm>
          <a:off x="2414587" y="1546198"/>
          <a:ext cx="8301038" cy="5034722"/>
        </p:xfrm>
        <a:graphic>
          <a:graphicData uri="http://schemas.openxmlformats.org/drawingml/2006/table">
            <a:tbl>
              <a:tblPr firstRow="1" firstCol="1">
                <a:tableStyleId>{2708684C-4D16-4618-839F-0558EEFCDFE6}</a:tableStyleId>
              </a:tblPr>
              <a:tblGrid>
                <a:gridCol w="4150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0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7394">
                <a:tc gridSpan="2"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lang="es-ES" b="1" dirty="0"/>
                        <a:t>Pacientes = 23</a:t>
                      </a:r>
                      <a:endParaRPr b="1" dirty="0"/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pPr algn="ctr">
                        <a:defRPr sz="1800" b="0"/>
                      </a:pPr>
                      <a:endParaRPr b="1"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lang="es-ES" b="0" dirty="0"/>
                        <a:t>Sexo m/v</a:t>
                      </a:r>
                      <a:endParaRPr b="0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b="0" dirty="0"/>
                        <a:t>12/11</a:t>
                      </a:r>
                      <a:endParaRPr b="0"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824"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lang="es-ES" b="0" dirty="0"/>
                        <a:t>Edad</a:t>
                      </a:r>
                      <a:endParaRPr b="0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b="0" dirty="0"/>
                        <a:t>77</a:t>
                      </a:r>
                      <a:r>
                        <a:rPr lang="es-ES" sz="1800" b="0" i="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±4</a:t>
                      </a:r>
                      <a:endParaRPr b="0"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926"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lang="es-ES" b="0" dirty="0" err="1"/>
                        <a:t>Eao</a:t>
                      </a:r>
                      <a:r>
                        <a:rPr lang="es-ES" b="0" dirty="0"/>
                        <a:t> (severa o moderada)</a:t>
                      </a:r>
                      <a:endParaRPr b="0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b="0" dirty="0"/>
                        <a:t>20/23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987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/>
                      </a:pPr>
                      <a:r>
                        <a:rPr lang="es-ES" b="0" dirty="0"/>
                        <a:t>Gradiente </a:t>
                      </a:r>
                      <a:r>
                        <a:rPr lang="es-ES" b="0" dirty="0" err="1"/>
                        <a:t>med</a:t>
                      </a:r>
                      <a:r>
                        <a:rPr lang="es-ES" b="0" dirty="0"/>
                        <a:t>/</a:t>
                      </a:r>
                      <a:r>
                        <a:rPr lang="es-ES" b="0" dirty="0" err="1"/>
                        <a:t>máx</a:t>
                      </a:r>
                      <a:r>
                        <a:rPr lang="es-ES" b="0" dirty="0"/>
                        <a:t> </a:t>
                      </a:r>
                      <a:r>
                        <a:rPr lang="es-ES" b="0" dirty="0" err="1"/>
                        <a:t>Ao</a:t>
                      </a:r>
                      <a:endParaRPr lang="es-ES" b="0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ES" b="0" dirty="0"/>
                        <a:t>60/36 </a:t>
                      </a:r>
                      <a:r>
                        <a:rPr lang="es-ES" b="0" dirty="0" err="1"/>
                        <a:t>mmHg</a:t>
                      </a:r>
                      <a:endParaRPr lang="es-ES" b="0"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2236815060"/>
                  </a:ext>
                </a:extLst>
              </a:tr>
              <a:tr h="802824"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lang="es-ES" b="0" dirty="0"/>
                        <a:t>I Renal Crónica</a:t>
                      </a:r>
                      <a:endParaRPr b="0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b="0" dirty="0"/>
                        <a:t>6/23</a:t>
                      </a:r>
                      <a:endParaRPr b="0"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2824"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lang="es-ES" b="0" dirty="0"/>
                        <a:t>Insuficiencia tricúspide</a:t>
                      </a:r>
                      <a:endParaRPr b="0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b="0" dirty="0"/>
                        <a:t>3/23</a:t>
                      </a:r>
                      <a:endParaRPr b="0"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514563017"/>
                  </a:ext>
                </a:extLst>
              </a:tr>
            </a:tbl>
          </a:graphicData>
        </a:graphic>
      </p:graphicFrame>
      <p:pic>
        <p:nvPicPr>
          <p:cNvPr id="2" name="6" descr="6">
            <a:hlinkClick r:id="" action="ppaction://media"/>
            <a:extLst>
              <a:ext uri="{FF2B5EF4-FFF2-40B4-BE49-F238E27FC236}">
                <a16:creationId xmlns:a16="http://schemas.microsoft.com/office/drawing/2014/main" id="{DF86053D-1BD9-0246-927D-C10F0C731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80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ervicio de Cirugía Cardiaca…"/>
          <p:cNvSpPr txBox="1"/>
          <p:nvPr/>
        </p:nvSpPr>
        <p:spPr>
          <a:xfrm>
            <a:off x="1576852" y="6522987"/>
            <a:ext cx="1122380" cy="301207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r">
              <a:spcBef>
                <a:spcPts val="400"/>
              </a:spcBef>
              <a:defRPr sz="1000"/>
            </a:lvl1pPr>
          </a:lstStyle>
          <a:p>
            <a:r>
              <a:t>@rhdezestefania</a:t>
            </a:r>
          </a:p>
        </p:txBody>
      </p:sp>
      <p:graphicFrame>
        <p:nvGraphicFramePr>
          <p:cNvPr id="515" name="Tabla"/>
          <p:cNvGraphicFramePr/>
          <p:nvPr/>
        </p:nvGraphicFramePr>
        <p:xfrm>
          <a:off x="6951630" y="1643063"/>
          <a:ext cx="4940142" cy="4671514"/>
        </p:xfrm>
        <a:graphic>
          <a:graphicData uri="http://schemas.openxmlformats.org/drawingml/2006/table">
            <a:tbl>
              <a:tblPr firstRow="1" firstCol="1">
                <a:tableStyleId>{2708684C-4D16-4618-839F-0558EEFCDFE6}</a:tableStyleId>
              </a:tblPr>
              <a:tblGrid>
                <a:gridCol w="2470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0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7394"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b="1" dirty="0" err="1"/>
                        <a:t>Tamaño</a:t>
                      </a:r>
                      <a:r>
                        <a:rPr lang="es-ES" b="1" dirty="0"/>
                        <a:t> </a:t>
                      </a:r>
                      <a:r>
                        <a:rPr b="1" dirty="0" err="1"/>
                        <a:t>Intuity</a:t>
                      </a:r>
                      <a:r>
                        <a:rPr b="1" dirty="0"/>
                        <a:t> Elite® 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b="1" dirty="0" err="1"/>
                        <a:t>Pacientes</a:t>
                      </a:r>
                      <a:r>
                        <a:rPr b="1" dirty="0"/>
                        <a:t> (n)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824"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b="1" dirty="0"/>
                        <a:t>19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dirty="0"/>
                        <a:t>4</a:t>
                      </a:r>
                      <a:endParaRPr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824"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b="1" dirty="0"/>
                        <a:t>21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dirty="0"/>
                        <a:t>9</a:t>
                      </a:r>
                      <a:endParaRPr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824"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b="1"/>
                        <a:t>23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dirty="0"/>
                        <a:t>6</a:t>
                      </a:r>
                      <a:endParaRPr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2824"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b="1" dirty="0"/>
                        <a:t>25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dirty="0"/>
                        <a:t>3</a:t>
                      </a:r>
                      <a:endParaRPr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2824"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lang="es-ES" b="1" dirty="0"/>
                        <a:t>27</a:t>
                      </a:r>
                      <a:endParaRPr b="1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dirty="0"/>
                        <a:t>1</a:t>
                      </a:r>
                      <a:endParaRPr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3632079810"/>
                  </a:ext>
                </a:extLst>
              </a:tr>
            </a:tbl>
          </a:graphicData>
        </a:graphic>
      </p:graphicFrame>
      <p:sp>
        <p:nvSpPr>
          <p:cNvPr id="12" name="Y…">
            <a:extLst>
              <a:ext uri="{FF2B5EF4-FFF2-40B4-BE49-F238E27FC236}">
                <a16:creationId xmlns:a16="http://schemas.microsoft.com/office/drawing/2014/main" id="{B0187C9A-ECB6-244D-AF0F-D9D0A629FE1A}"/>
              </a:ext>
            </a:extLst>
          </p:cNvPr>
          <p:cNvSpPr txBox="1"/>
          <p:nvPr/>
        </p:nvSpPr>
        <p:spPr>
          <a:xfrm>
            <a:off x="1785939" y="277080"/>
            <a:ext cx="3014661" cy="1077218"/>
          </a:xfrm>
          <a:prstGeom prst="rect">
            <a:avLst/>
          </a:prstGeom>
          <a:solidFill>
            <a:srgbClr val="A7A7A7"/>
          </a:solidFill>
          <a:ln w="25400">
            <a:solidFill>
              <a:srgbClr val="000000"/>
            </a:solidFill>
            <a:miter lim="400000"/>
          </a:ln>
          <a:effectLst>
            <a:outerShdw blurRad="190500" dist="419100" dir="5400000" rotWithShape="0">
              <a:srgbClr val="000000">
                <a:alpha val="94471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lang="es-ES" sz="3200" b="1" dirty="0"/>
              <a:t>Centros A + B</a:t>
            </a:r>
          </a:p>
          <a:p>
            <a:pPr algn="ctr"/>
            <a:r>
              <a:rPr lang="es-ES" sz="3200" b="1" dirty="0"/>
              <a:t>n=23</a:t>
            </a:r>
            <a:endParaRPr sz="3200" b="1" dirty="0"/>
          </a:p>
        </p:txBody>
      </p:sp>
      <p:sp>
        <p:nvSpPr>
          <p:cNvPr id="17" name="Nuestra experiencia">
            <a:extLst>
              <a:ext uri="{FF2B5EF4-FFF2-40B4-BE49-F238E27FC236}">
                <a16:creationId xmlns:a16="http://schemas.microsoft.com/office/drawing/2014/main" id="{8E29AE8C-3A94-7747-9B9E-1725265DF381}"/>
              </a:ext>
            </a:extLst>
          </p:cNvPr>
          <p:cNvSpPr txBox="1"/>
          <p:nvPr/>
        </p:nvSpPr>
        <p:spPr>
          <a:xfrm>
            <a:off x="5559982" y="277080"/>
            <a:ext cx="5674755" cy="729807"/>
          </a:xfrm>
          <a:prstGeom prst="rect">
            <a:avLst/>
          </a:prstGeom>
          <a:ln w="50800">
            <a:solidFill>
              <a:srgbClr val="377887"/>
            </a:solidFill>
            <a:miter lim="400000"/>
          </a:ln>
          <a:effectLst>
            <a:outerShdw blurRad="254000" dist="127000" dir="5400000" rotWithShape="0">
              <a:srgbClr val="000000">
                <a:alpha val="85762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algn="ctr"/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Intuity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Elite® + mitral + (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tric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18" name="Tabla">
            <a:extLst>
              <a:ext uri="{FF2B5EF4-FFF2-40B4-BE49-F238E27FC236}">
                <a16:creationId xmlns:a16="http://schemas.microsoft.com/office/drawing/2014/main" id="{103F9F81-CFD6-694F-896D-46518A4920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8233588"/>
              </p:ext>
            </p:extLst>
          </p:nvPr>
        </p:nvGraphicFramePr>
        <p:xfrm>
          <a:off x="1743077" y="1666876"/>
          <a:ext cx="4940142" cy="4671514"/>
        </p:xfrm>
        <a:graphic>
          <a:graphicData uri="http://schemas.openxmlformats.org/drawingml/2006/table">
            <a:tbl>
              <a:tblPr firstRow="1" firstCol="1">
                <a:tableStyleId>{2708684C-4D16-4618-839F-0558EEFCDFE6}</a:tableStyleId>
              </a:tblPr>
              <a:tblGrid>
                <a:gridCol w="2470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0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7394">
                <a:tc gridSpan="2"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lang="es-ES" b="1" dirty="0"/>
                        <a:t>TIPO VALVULA MITRAL</a:t>
                      </a:r>
                      <a:endParaRPr b="1" dirty="0"/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pPr algn="ctr">
                        <a:defRPr sz="1800" b="0"/>
                      </a:pPr>
                      <a:endParaRPr b="1"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824"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lang="es-ES" b="1" dirty="0"/>
                        <a:t>Magna </a:t>
                      </a:r>
                      <a:r>
                        <a:rPr lang="es-ES" b="1" dirty="0" err="1"/>
                        <a:t>Ease</a:t>
                      </a:r>
                      <a:endParaRPr b="1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b="1" dirty="0"/>
                        <a:t>17</a:t>
                      </a:r>
                      <a:endParaRPr b="1"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824"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lang="es-ES" b="1" dirty="0" err="1"/>
                        <a:t>Mosaic</a:t>
                      </a:r>
                      <a:endParaRPr b="1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b="1" dirty="0"/>
                        <a:t>4</a:t>
                      </a:r>
                      <a:endParaRPr b="1"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824"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lang="es-ES" b="1" dirty="0" err="1"/>
                        <a:t>Epic</a:t>
                      </a:r>
                      <a:endParaRPr b="1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b="1" dirty="0"/>
                        <a:t>1</a:t>
                      </a:r>
                    </a:p>
                    <a:p>
                      <a:pPr algn="ctr">
                        <a:defRPr sz="1800"/>
                      </a:pPr>
                      <a:endParaRPr b="1"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2824"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lang="es-ES" b="1" dirty="0"/>
                        <a:t>Anillo mitral</a:t>
                      </a:r>
                      <a:endParaRPr b="1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b="1" dirty="0"/>
                        <a:t>1</a:t>
                      </a:r>
                      <a:endParaRPr b="1"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2824">
                <a:tc>
                  <a:txBody>
                    <a:bodyPr/>
                    <a:lstStyle/>
                    <a:p>
                      <a:pPr algn="ctr">
                        <a:defRPr sz="1800" b="0"/>
                      </a:pPr>
                      <a:r>
                        <a:rPr lang="es-ES" b="1" i="1" dirty="0"/>
                        <a:t>(tricúspide)</a:t>
                      </a:r>
                      <a:endParaRPr b="1" i="1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i="1" dirty="0"/>
                        <a:t>(3)</a:t>
                      </a:r>
                      <a:endParaRPr i="1" dirty="0"/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3632079810"/>
                  </a:ext>
                </a:extLst>
              </a:tr>
            </a:tbl>
          </a:graphicData>
        </a:graphic>
      </p:graphicFrame>
      <p:sp>
        <p:nvSpPr>
          <p:cNvPr id="7" name="6 Elipse"/>
          <p:cNvSpPr/>
          <p:nvPr/>
        </p:nvSpPr>
        <p:spPr>
          <a:xfrm flipV="1">
            <a:off x="4800600" y="2467428"/>
            <a:ext cx="1237343" cy="4499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/>
          </a:p>
        </p:txBody>
      </p:sp>
      <p:sp>
        <p:nvSpPr>
          <p:cNvPr id="8" name="7 Elipse"/>
          <p:cNvSpPr/>
          <p:nvPr/>
        </p:nvSpPr>
        <p:spPr>
          <a:xfrm flipV="1">
            <a:off x="9997394" y="3294743"/>
            <a:ext cx="1237343" cy="4499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/>
          </a:p>
        </p:txBody>
      </p:sp>
      <p:pic>
        <p:nvPicPr>
          <p:cNvPr id="2" name="7" descr="7">
            <a:hlinkClick r:id="" action="ppaction://media"/>
            <a:extLst>
              <a:ext uri="{FF2B5EF4-FFF2-40B4-BE49-F238E27FC236}">
                <a16:creationId xmlns:a16="http://schemas.microsoft.com/office/drawing/2014/main" id="{2DF7F39D-DDC9-6D47-B788-6BE064D09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7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8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Picture 2" descr="Picture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82518" y="0"/>
            <a:ext cx="2512057" cy="598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63c4523d-c152-481d-bbab-0396ca638a3b" descr="63c4523d-c152-481d-bbab-0396ca638a3b">
            <a:hlinkClick r:id="" action="ppaction://media"/>
            <a:extLst>
              <a:ext uri="{FF2B5EF4-FFF2-40B4-BE49-F238E27FC236}">
                <a16:creationId xmlns:a16="http://schemas.microsoft.com/office/drawing/2014/main" id="{87DA1CED-F46E-6E44-83F9-1BBEBD094F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 cstate="print"/>
          <a:srcRect/>
          <a:stretch/>
        </p:blipFill>
        <p:spPr>
          <a:xfrm>
            <a:off x="1558389" y="38172"/>
            <a:ext cx="5751372" cy="8326205"/>
          </a:xfrm>
          <a:prstGeom prst="rect">
            <a:avLst/>
          </a:prstGeom>
        </p:spPr>
      </p:pic>
      <p:grpSp>
        <p:nvGrpSpPr>
          <p:cNvPr id="9" name="8 Grupo"/>
          <p:cNvGrpSpPr/>
          <p:nvPr/>
        </p:nvGrpSpPr>
        <p:grpSpPr>
          <a:xfrm>
            <a:off x="6467803" y="1718440"/>
            <a:ext cx="5829430" cy="5101388"/>
            <a:chOff x="3278776" y="500959"/>
            <a:chExt cx="9144001" cy="6947843"/>
          </a:xfrm>
        </p:grpSpPr>
        <p:sp>
          <p:nvSpPr>
            <p:cNvPr id="539" name="Conector recto de flecha 5"/>
            <p:cNvSpPr/>
            <p:nvPr/>
          </p:nvSpPr>
          <p:spPr>
            <a:xfrm flipH="1" flipV="1">
              <a:off x="6461289" y="2522022"/>
              <a:ext cx="1875765" cy="1"/>
            </a:xfrm>
            <a:prstGeom prst="line">
              <a:avLst/>
            </a:prstGeom>
            <a:ln w="50800">
              <a:solidFill>
                <a:schemeClr val="accent6"/>
              </a:solidFill>
              <a:miter lim="400000"/>
              <a:tailEnd type="triangle" len="sm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542" name="Conector recto de flecha 5"/>
            <p:cNvSpPr/>
            <p:nvPr/>
          </p:nvSpPr>
          <p:spPr>
            <a:xfrm flipH="1" flipV="1">
              <a:off x="8300375" y="2522278"/>
              <a:ext cx="706026" cy="1419917"/>
            </a:xfrm>
            <a:prstGeom prst="line">
              <a:avLst/>
            </a:prstGeom>
            <a:ln w="50800">
              <a:solidFill>
                <a:schemeClr val="accent6"/>
              </a:solidFill>
              <a:headEnd type="triangle" len="sm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543" name="Servicio de Cirugía Cardiaca…"/>
            <p:cNvSpPr txBox="1"/>
            <p:nvPr/>
          </p:nvSpPr>
          <p:spPr>
            <a:xfrm>
              <a:off x="11069620" y="7009467"/>
              <a:ext cx="1122380" cy="301207"/>
            </a:xfrm>
            <a:prstGeom prst="rect">
              <a:avLst/>
            </a:prstGeom>
            <a:ln w="12700">
              <a:miter lim="400000"/>
            </a:ln>
            <a:effectLst>
              <a:outerShdw blurRad="254000" dist="127000" dir="540000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 anchor="ctr">
              <a:normAutofit fontScale="62500" lnSpcReduction="20000"/>
            </a:bodyPr>
            <a:lstStyle>
              <a:lvl1pPr algn="r">
                <a:spcBef>
                  <a:spcPts val="400"/>
                </a:spcBef>
                <a:defRPr sz="10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@</a:t>
              </a:r>
              <a:r>
                <a:rPr dirty="0" err="1"/>
                <a:t>rhdezestefania</a:t>
              </a:r>
              <a:endParaRPr dirty="0"/>
            </a:p>
          </p:txBody>
        </p:sp>
        <p:sp>
          <p:nvSpPr>
            <p:cNvPr id="544" name="&gt;120º"/>
            <p:cNvSpPr txBox="1"/>
            <p:nvPr/>
          </p:nvSpPr>
          <p:spPr>
            <a:xfrm>
              <a:off x="9411679" y="1368793"/>
              <a:ext cx="906656" cy="461665"/>
            </a:xfrm>
            <a:prstGeom prst="rect">
              <a:avLst/>
            </a:prstGeom>
            <a:gradFill>
              <a:gsLst>
                <a:gs pos="0">
                  <a:srgbClr val="C96D20"/>
                </a:gs>
                <a:gs pos="80000">
                  <a:srgbClr val="FF9034"/>
                </a:gs>
                <a:gs pos="100000">
                  <a:srgbClr val="FF9035"/>
                </a:gs>
              </a:gsLst>
              <a:lin ang="16200000"/>
            </a:gradFill>
            <a:ln>
              <a:solidFill>
                <a:srgbClr val="4A7EBB"/>
              </a:solidFill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&gt;120º</a:t>
              </a:r>
            </a:p>
          </p:txBody>
        </p:sp>
        <p:pic>
          <p:nvPicPr>
            <p:cNvPr id="538" name="Imagen 1" descr="Imagen 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78776" y="500959"/>
              <a:ext cx="9144001" cy="6947843"/>
            </a:xfrm>
            <a:prstGeom prst="rect">
              <a:avLst/>
            </a:prstGeom>
            <a:ln w="12700">
              <a:miter lim="400000"/>
            </a:ln>
            <a:effectLst>
              <a:outerShdw blurRad="25400" dist="50800" dir="5400000" rotWithShape="0">
                <a:srgbClr val="92D050"/>
              </a:outerShdw>
            </a:effectLst>
          </p:spPr>
        </p:pic>
      </p:grpSp>
      <p:sp>
        <p:nvSpPr>
          <p:cNvPr id="11" name="Conector recto de flecha 5">
            <a:extLst>
              <a:ext uri="{FF2B5EF4-FFF2-40B4-BE49-F238E27FC236}">
                <a16:creationId xmlns:a16="http://schemas.microsoft.com/office/drawing/2014/main" id="{02222087-9499-144E-AF85-A38EF0F540E7}"/>
              </a:ext>
            </a:extLst>
          </p:cNvPr>
          <p:cNvSpPr/>
          <p:nvPr/>
        </p:nvSpPr>
        <p:spPr>
          <a:xfrm flipH="1">
            <a:off x="8342853" y="3133984"/>
            <a:ext cx="1244439" cy="68148"/>
          </a:xfrm>
          <a:prstGeom prst="line">
            <a:avLst/>
          </a:prstGeom>
          <a:ln w="50800">
            <a:solidFill>
              <a:schemeClr val="accent6"/>
            </a:solidFill>
            <a:miter lim="400000"/>
            <a:tailEnd type="triangle" len="sm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2" name="Conector recto de flecha 5">
            <a:extLst>
              <a:ext uri="{FF2B5EF4-FFF2-40B4-BE49-F238E27FC236}">
                <a16:creationId xmlns:a16="http://schemas.microsoft.com/office/drawing/2014/main" id="{2C68B7C8-64E4-7F49-920B-885C95036379}"/>
              </a:ext>
            </a:extLst>
          </p:cNvPr>
          <p:cNvSpPr/>
          <p:nvPr/>
        </p:nvSpPr>
        <p:spPr>
          <a:xfrm flipH="1" flipV="1">
            <a:off x="9587291" y="3133947"/>
            <a:ext cx="637185" cy="1042562"/>
          </a:xfrm>
          <a:prstGeom prst="line">
            <a:avLst/>
          </a:prstGeom>
          <a:ln w="50800">
            <a:solidFill>
              <a:schemeClr val="accent6"/>
            </a:solidFill>
            <a:headEnd type="triangle" len="sm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3" name="&gt;120º">
            <a:extLst>
              <a:ext uri="{FF2B5EF4-FFF2-40B4-BE49-F238E27FC236}">
                <a16:creationId xmlns:a16="http://schemas.microsoft.com/office/drawing/2014/main" id="{660FDF47-FE3A-2646-A6E3-FE02B8D38A9D}"/>
              </a:ext>
            </a:extLst>
          </p:cNvPr>
          <p:cNvSpPr txBox="1"/>
          <p:nvPr/>
        </p:nvSpPr>
        <p:spPr>
          <a:xfrm>
            <a:off x="10857211" y="2355639"/>
            <a:ext cx="906656" cy="461665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FFFFFF"/>
                </a:solidFill>
              </a:defRPr>
            </a:lvl1pPr>
          </a:lstStyle>
          <a:p>
            <a:r>
              <a:rPr dirty="0"/>
              <a:t>&gt;120º</a:t>
            </a:r>
          </a:p>
        </p:txBody>
      </p:sp>
      <p:pic>
        <p:nvPicPr>
          <p:cNvPr id="2" name="8" descr="8">
            <a:hlinkClick r:id="" action="ppaction://media"/>
            <a:extLst>
              <a:ext uri="{FF2B5EF4-FFF2-40B4-BE49-F238E27FC236}">
                <a16:creationId xmlns:a16="http://schemas.microsoft.com/office/drawing/2014/main" id="{488C9F78-8AB7-F14D-B0C2-C0AA188304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80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 advAuto="0"/>
      <p:bldP spid="12" grpId="0" animBg="1" advAuto="0"/>
      <p:bldP spid="13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5" name="Tabla 4"/>
          <p:cNvGraphicFramePr/>
          <p:nvPr>
            <p:extLst>
              <p:ext uri="{D42A27DB-BD31-4B8C-83A1-F6EECF244321}">
                <p14:modId xmlns:p14="http://schemas.microsoft.com/office/powerpoint/2010/main" val="1994891027"/>
              </p:ext>
            </p:extLst>
          </p:nvPr>
        </p:nvGraphicFramePr>
        <p:xfrm>
          <a:off x="3450093" y="928915"/>
          <a:ext cx="7008357" cy="5742592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2813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4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0898">
                <a:tc grid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Intuity</a:t>
                      </a:r>
                      <a:r>
                        <a:rPr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Elite® + Mitral</a:t>
                      </a:r>
                      <a:r>
                        <a:rPr lang="es-E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(y </a:t>
                      </a:r>
                      <a:r>
                        <a:rPr lang="es-E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tric</a:t>
                      </a:r>
                      <a:r>
                        <a:rPr lang="es-E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47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CEC</a:t>
                      </a:r>
                    </a:p>
                  </a:txBody>
                  <a:tcPr marL="45720" marR="45720" anchor="ctr" horzOverflow="overflow"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r>
                        <a:rPr lang="es-ES" sz="1600" b="0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s-E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43*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182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 </a:t>
                      </a:r>
                      <a:r>
                        <a:rPr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Isquemia</a:t>
                      </a:r>
                      <a:endParaRPr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101,4</a:t>
                      </a:r>
                      <a:r>
                        <a:rPr lang="es-ES" sz="1600" b="0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s-E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37*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 Cirugía</a:t>
                      </a:r>
                      <a:endParaRPr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r>
                        <a:rPr lang="es-ES" sz="1600" b="0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±25</a:t>
                      </a:r>
                      <a:r>
                        <a:rPr lang="es-E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s-E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022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UCI</a:t>
                      </a: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7,2</a:t>
                      </a:r>
                      <a:r>
                        <a:rPr lang="es-ES" sz="1600" b="0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±8**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86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</a:t>
                      </a:r>
                      <a:r>
                        <a:rPr lang="es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Estancia</a:t>
                      </a:r>
                    </a:p>
                  </a:txBody>
                  <a:tcPr marL="45720" marR="45720" anchor="ctr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15,2</a:t>
                      </a:r>
                      <a:r>
                        <a:rPr lang="es-ES" sz="1600" b="0" i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±12**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T w="0"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Mortalidad</a:t>
                      </a:r>
                      <a:r>
                        <a:rPr lang="es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hospitalaria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(n)</a:t>
                      </a:r>
                      <a:endParaRPr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3/23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38374">
                <a:tc gridSpan="2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 Tres pacientes </a:t>
                      </a:r>
                      <a:r>
                        <a:rPr lang="es-E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anuloplastia</a:t>
                      </a: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tricúspide concomitante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**Cinco pacientes más de 10 días de UCI </a:t>
                      </a:r>
                    </a:p>
                  </a:txBody>
                  <a:tcPr marL="45720" marR="45720" anchor="ctr" horzOverflow="overflow"/>
                </a:tc>
                <a:tc hMerge="1"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2760988286"/>
                  </a:ext>
                </a:extLst>
              </a:tr>
            </a:tbl>
          </a:graphicData>
        </a:graphic>
      </p:graphicFrame>
      <p:pic>
        <p:nvPicPr>
          <p:cNvPr id="556" name="Picture 2" descr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58450" y="83160"/>
            <a:ext cx="1628928" cy="387840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Servicio de Cirugía Cardiaca…"/>
          <p:cNvSpPr txBox="1"/>
          <p:nvPr/>
        </p:nvSpPr>
        <p:spPr>
          <a:xfrm>
            <a:off x="10964998" y="6440223"/>
            <a:ext cx="1122380" cy="30120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miter lim="400000"/>
          </a:ln>
          <a:effectLst>
            <a:outerShdw blurRad="254000" dist="127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spcBef>
                <a:spcPts val="400"/>
              </a:spcBef>
              <a:defRPr sz="1000"/>
            </a:lvl1pPr>
          </a:lstStyle>
          <a:p>
            <a:r>
              <a:rPr dirty="0"/>
              <a:t>@</a:t>
            </a:r>
            <a:r>
              <a:rPr dirty="0" err="1"/>
              <a:t>rhdezestefania</a:t>
            </a:r>
            <a:endParaRPr dirty="0"/>
          </a:p>
        </p:txBody>
      </p:sp>
      <p:sp>
        <p:nvSpPr>
          <p:cNvPr id="15" name="Y…">
            <a:extLst>
              <a:ext uri="{FF2B5EF4-FFF2-40B4-BE49-F238E27FC236}">
                <a16:creationId xmlns:a16="http://schemas.microsoft.com/office/drawing/2014/main" id="{438255DA-4D1C-B54F-8C19-9CA46D118BD3}"/>
              </a:ext>
            </a:extLst>
          </p:cNvPr>
          <p:cNvSpPr txBox="1"/>
          <p:nvPr/>
        </p:nvSpPr>
        <p:spPr>
          <a:xfrm>
            <a:off x="1700214" y="83160"/>
            <a:ext cx="3014661" cy="1077218"/>
          </a:xfrm>
          <a:prstGeom prst="rect">
            <a:avLst/>
          </a:prstGeom>
          <a:solidFill>
            <a:srgbClr val="A7A7A7"/>
          </a:solidFill>
          <a:ln w="25400">
            <a:solidFill>
              <a:srgbClr val="000000"/>
            </a:solidFill>
            <a:miter lim="400000"/>
          </a:ln>
          <a:effectLst>
            <a:outerShdw blurRad="190500" dist="419100" dir="5400000" rotWithShape="0">
              <a:srgbClr val="000000">
                <a:alpha val="9447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lang="es-ES" sz="3200" b="1" dirty="0"/>
              <a:t>Centros A + B</a:t>
            </a:r>
          </a:p>
          <a:p>
            <a:pPr algn="ctr"/>
            <a:r>
              <a:rPr lang="es-ES" sz="3200" b="1" dirty="0"/>
              <a:t>n=23</a:t>
            </a:r>
            <a:endParaRPr sz="3200" b="1" dirty="0"/>
          </a:p>
        </p:txBody>
      </p:sp>
      <p:sp>
        <p:nvSpPr>
          <p:cNvPr id="6" name="5 Elipse"/>
          <p:cNvSpPr/>
          <p:nvPr/>
        </p:nvSpPr>
        <p:spPr>
          <a:xfrm flipV="1">
            <a:off x="7688943" y="1770743"/>
            <a:ext cx="1237343" cy="4499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/>
          </a:p>
        </p:txBody>
      </p:sp>
      <p:sp>
        <p:nvSpPr>
          <p:cNvPr id="7" name="6 Elipse"/>
          <p:cNvSpPr/>
          <p:nvPr/>
        </p:nvSpPr>
        <p:spPr>
          <a:xfrm flipV="1">
            <a:off x="7688943" y="2540000"/>
            <a:ext cx="1237343" cy="4499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/>
          </a:p>
        </p:txBody>
      </p:sp>
      <p:sp>
        <p:nvSpPr>
          <p:cNvPr id="8" name="7 Elipse"/>
          <p:cNvSpPr/>
          <p:nvPr/>
        </p:nvSpPr>
        <p:spPr>
          <a:xfrm flipV="1">
            <a:off x="7688943" y="5283200"/>
            <a:ext cx="1237343" cy="4499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/>
          </a:p>
        </p:txBody>
      </p:sp>
      <p:pic>
        <p:nvPicPr>
          <p:cNvPr id="2" name="9" descr="9">
            <a:hlinkClick r:id="" action="ppaction://media"/>
            <a:extLst>
              <a:ext uri="{FF2B5EF4-FFF2-40B4-BE49-F238E27FC236}">
                <a16:creationId xmlns:a16="http://schemas.microsoft.com/office/drawing/2014/main" id="{3BC22924-4ADD-854F-BADD-E5BF756500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80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écnicas quirúrgicas en la reparación aórtica y su aplicación" id="{A998F00E-0BD7-404E-A068-F02DD3E8E01D}" vid="{21050E18-8D64-4AF6-A7D6-7BFB5DF6DFBE}"/>
    </a:ext>
  </a:extLst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{4BB72842-9461-5F43-8C47-AB7D778FD055}tf16401378</Template>
  <TotalTime>9040</TotalTime>
  <Words>1819</Words>
  <Application>Microsoft Macintosh PowerPoint</Application>
  <PresentationFormat>Panorámica</PresentationFormat>
  <Paragraphs>266</Paragraphs>
  <Slides>16</Slides>
  <Notes>16</Notes>
  <HiddenSlides>0</HiddenSlides>
  <MMClips>19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6" baseType="lpstr">
      <vt:lpstr>Arial</vt:lpstr>
      <vt:lpstr>Calibri</vt:lpstr>
      <vt:lpstr>Century Gothic</vt:lpstr>
      <vt:lpstr>Courier New</vt:lpstr>
      <vt:lpstr>Helvetica</vt:lpstr>
      <vt:lpstr>Helvetica Light</vt:lpstr>
      <vt:lpstr>Times Roman</vt:lpstr>
      <vt:lpstr>Wingdings</vt:lpstr>
      <vt:lpstr>Wingdings 3</vt:lpstr>
      <vt:lpstr>Espiral</vt:lpstr>
      <vt:lpstr>válvula aórtica Intuity Elite® en cirugía plurivalvular</vt:lpstr>
      <vt:lpstr>Introducción</vt:lpstr>
      <vt:lpstr>Intuity Elite®</vt:lpstr>
      <vt:lpstr>Intuity Elite®  Ventajas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Gracias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Microsoft Office User</cp:lastModifiedBy>
  <cp:revision>69</cp:revision>
  <dcterms:modified xsi:type="dcterms:W3CDTF">2020-09-25T17:36:38Z</dcterms:modified>
</cp:coreProperties>
</file>